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75" r:id="rId2"/>
    <p:sldId id="256" r:id="rId3"/>
    <p:sldId id="259" r:id="rId4"/>
    <p:sldId id="261" r:id="rId5"/>
    <p:sldId id="258" r:id="rId6"/>
    <p:sldId id="260" r:id="rId7"/>
    <p:sldId id="262" r:id="rId8"/>
    <p:sldId id="263" r:id="rId9"/>
    <p:sldId id="267" r:id="rId10"/>
    <p:sldId id="271" r:id="rId11"/>
    <p:sldId id="265" r:id="rId12"/>
    <p:sldId id="273" r:id="rId13"/>
    <p:sldId id="274" r:id="rId14"/>
    <p:sldId id="264" r:id="rId15"/>
    <p:sldId id="266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BE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6" autoAdjust="0"/>
    <p:restoredTop sz="94660"/>
  </p:normalViewPr>
  <p:slideViewPr>
    <p:cSldViewPr snapToGrid="0">
      <p:cViewPr>
        <p:scale>
          <a:sx n="125" d="100"/>
          <a:sy n="125" d="100"/>
        </p:scale>
        <p:origin x="1662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582CF4-A7C7-40D5-AF5D-0DB3FDDFD596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0F80DF-4339-461A-A043-8CE932657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607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F80DF-4339-461A-A043-8CE9326579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18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F80DF-4339-461A-A043-8CE9326579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58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F80DF-4339-461A-A043-8CE93265794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04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F80DF-4339-461A-A043-8CE93265794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19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F80DF-4339-461A-A043-8CE93265794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208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69B1C-3E0A-9B3A-7984-15A8A21E69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A3188C-87B4-3271-AFEB-C9318A616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DA8C3-6B39-CDD6-70DB-0649466AF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805C9-4E6D-69E3-E632-4F75A1969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9754D-1B22-358C-5813-115613DF8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829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3FA3A-32CA-5F67-D3DB-066343F9C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46AA98-C0ED-5338-2839-063FB3EE6B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10AB3-8204-8D8C-FF80-121B9F0D3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56379-E7B2-7DF8-1D24-D81176BE8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9A83E-B87A-6915-974C-0A2813741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02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92223C-3890-0DC1-D786-942A106496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317F8B-E0A4-5B37-DAB1-41912937C2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1C750-4AED-5311-6E67-A973CA6D2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30A9C-9B45-8E18-DF3F-B63AF7F0D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11821-772F-2978-68C1-D98BCAD1F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942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D82AA-6666-92AE-D3A7-7C0ED48DE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28BA5-5C4A-F21B-0DF8-F1856CE54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F26B5-E3EF-BB77-D221-12A57887A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26BE6-B11A-0C0B-DAE3-618F95BEE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57A3E-F307-AA76-2784-F3FFD5B0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7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6B9DA-7726-2E0F-1F0A-684EC5E6A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8BB46-5E1A-183A-2BE3-612F294AC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6F25A-5933-5347-1E2B-514B7E767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2F19F-5AC5-8681-8BC6-2446898FF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0273D-2A35-BDF5-C027-3342CEB33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621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267C4-C56B-ACDA-6534-9A86E2E7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263D7-CA21-BF17-EDD9-6836C64FF9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5B4B57-F50A-378E-5E72-DEA4509CA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757338-5255-1398-D08D-2DEAE2C21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56C138-288B-8979-5167-69870743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F8FE1A-E32F-971D-53CC-0D9DFFA8E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140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F9CEF-5F0F-F955-E545-F24B3B381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58188-A925-9B23-BAAF-00717D8C2E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F771CF-9F63-0B63-12C0-EAB651571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BC0932-DFD0-424D-BE2D-37824477E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F2A84F-8A4B-95A1-CC4F-1153894A9C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E9EB0E-F4B4-17FD-50AC-34FEC7866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CE6322-DF03-1D94-901B-CC1AA908B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A1B905-199F-AB89-AB64-4D083DC02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08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290BF-5BF6-CDD8-0067-F012B5BA3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AF81FA-FCB1-862F-700D-B44701A6A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BA542C-CAE6-679C-BC6A-5D704AB89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C8BEDB-1A1D-6D3D-E902-D6287946E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745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07E8C6-4FE8-0D42-3175-45BCCCC1D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8E5E8A-0C76-26DF-D483-4CCC67699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AD6FE-CE98-F5D3-ED5B-7EB50BF35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866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29ED3-23E0-386B-C089-9F72E3960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DBDA-2583-6A27-AAC9-F3814BF36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19B34A-AB4C-5A7B-DC96-DB6E7FA57A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ED320-E009-CD3C-3C25-AF9973338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4CA995-E95C-9721-7D76-A47CE526E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CDE1C8-3913-7380-6875-602F8E161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74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B2BB3-C8DD-2DCC-0E8E-FA9440F1B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D6B7D8-F3A7-FE72-2331-8D7081A91D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FD4E52-F869-2715-DBC7-3658C41332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15E455-2056-3852-FDCB-1BF57D1D7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2E7FAE-4441-72A5-95AD-E4832769E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25D3FF-89DB-5D5B-6CA0-7BF655EE8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4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A042E4-9C90-2515-B7CF-D0C916494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5290F-B95E-4A65-D74A-38641DF7A7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2F83B-40C1-E74E-3E1E-42F4E7B7C8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79A2FE-3A6A-4805-8D33-C34102DAAEDC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842F8-3978-22F3-3EB5-5106D33D5C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63594-413E-85C4-BBAE-F1DEE3F1B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671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12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openxmlformats.org/officeDocument/2006/relationships/image" Target="../media/image70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.pn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88ADA3-4507-6C42-57E2-0E4A5645A2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561"/>
          <a:stretch/>
        </p:blipFill>
        <p:spPr>
          <a:xfrm>
            <a:off x="4526280" y="419100"/>
            <a:ext cx="3751247" cy="6294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1DDEF0-D785-2C22-C88A-3F560AEB07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750" t="4535" r="31177"/>
          <a:stretch/>
        </p:blipFill>
        <p:spPr>
          <a:xfrm>
            <a:off x="8326452" y="419100"/>
            <a:ext cx="3652188" cy="62941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5BF100-9C0C-0B1A-83C1-B619CF236306}"/>
              </a:ext>
            </a:extLst>
          </p:cNvPr>
          <p:cNvSpPr txBox="1"/>
          <p:nvPr/>
        </p:nvSpPr>
        <p:spPr>
          <a:xfrm>
            <a:off x="175260" y="2134999"/>
            <a:ext cx="4747260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Additional Analysis and Documentation of the UTAH-TPC </a:t>
            </a:r>
          </a:p>
          <a:p>
            <a:pPr algn="ctr"/>
            <a:r>
              <a:rPr lang="en-US" sz="3600" b="1" dirty="0"/>
              <a:t>and</a:t>
            </a:r>
          </a:p>
          <a:p>
            <a:pPr algn="ctr"/>
            <a:r>
              <a:rPr lang="en-US" sz="3600" b="1" dirty="0"/>
              <a:t>Variants</a:t>
            </a:r>
          </a:p>
        </p:txBody>
      </p:sp>
    </p:spTree>
    <p:extLst>
      <p:ext uri="{BB962C8B-B14F-4D97-AF65-F5344CB8AC3E}">
        <p14:creationId xmlns:p14="http://schemas.microsoft.com/office/powerpoint/2010/main" val="2727798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E754CAC-8BE9-7759-D2B7-4D5089F54A73}"/>
              </a:ext>
            </a:extLst>
          </p:cNvPr>
          <p:cNvGrpSpPr/>
          <p:nvPr/>
        </p:nvGrpSpPr>
        <p:grpSpPr>
          <a:xfrm>
            <a:off x="163475" y="168593"/>
            <a:ext cx="11492426" cy="6533513"/>
            <a:chOff x="3821075" y="151435"/>
            <a:chExt cx="11492426" cy="653351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09A4D9F-A836-E919-4C6C-FE7CF9FA0B8D}"/>
                </a:ext>
              </a:extLst>
            </p:cNvPr>
            <p:cNvGrpSpPr/>
            <p:nvPr/>
          </p:nvGrpSpPr>
          <p:grpSpPr>
            <a:xfrm>
              <a:off x="4049675" y="151435"/>
              <a:ext cx="11263826" cy="6520812"/>
              <a:chOff x="4049675" y="151435"/>
              <a:chExt cx="11263826" cy="6520812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FDEAB2-3301-3CFC-43F1-A97DD3F8F7B7}"/>
                  </a:ext>
                </a:extLst>
              </p:cNvPr>
              <p:cNvSpPr txBox="1"/>
              <p:nvPr/>
            </p:nvSpPr>
            <p:spPr>
              <a:xfrm>
                <a:off x="4248333" y="151435"/>
                <a:ext cx="3640092" cy="30777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Current UTAH-TPC Model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751313-3CA4-57FF-4B55-32A5073C4150}"/>
                  </a:ext>
                </a:extLst>
              </p:cNvPr>
              <p:cNvSpPr txBox="1"/>
              <p:nvPr/>
            </p:nvSpPr>
            <p:spPr>
              <a:xfrm>
                <a:off x="11618775" y="151435"/>
                <a:ext cx="3640092" cy="30777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Future UTAH-TPC Pixel Model</a:t>
                </a: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275DD358-90F2-9422-E8DD-0E865BC6ED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8844" t="3447" r="11816" b="5280"/>
              <a:stretch/>
            </p:blipFill>
            <p:spPr>
              <a:xfrm>
                <a:off x="11975043" y="578030"/>
                <a:ext cx="3338458" cy="6094217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A710E184-BD9E-28E9-3BEB-A76C4C5CF6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1801" b="3403"/>
              <a:stretch/>
            </p:blipFill>
            <p:spPr>
              <a:xfrm>
                <a:off x="4049675" y="483010"/>
                <a:ext cx="3552334" cy="6094216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A56BFF4-D0F1-B52B-F477-1D765400C49D}"/>
                </a:ext>
              </a:extLst>
            </p:cNvPr>
            <p:cNvSpPr txBox="1"/>
            <p:nvPr/>
          </p:nvSpPr>
          <p:spPr>
            <a:xfrm>
              <a:off x="3821075" y="6469504"/>
              <a:ext cx="3429000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/>
                <a:t>More Information of the System available in the original documentation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E1CA3B4-F9C8-185F-D62A-E83E8E5053A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43" t="1238" b="4667"/>
          <a:stretch/>
        </p:blipFill>
        <p:spPr>
          <a:xfrm>
            <a:off x="4477632" y="3510630"/>
            <a:ext cx="3274551" cy="3273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F2BD6B-4362-0C9B-7ACF-CAD511FE7AF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859" t="5568" r="13852" b="6583"/>
          <a:stretch/>
        </p:blipFill>
        <p:spPr>
          <a:xfrm>
            <a:off x="4538783" y="150226"/>
            <a:ext cx="3102072" cy="306145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0D5E86-0422-9D90-0E61-B202F21739F1}"/>
              </a:ext>
            </a:extLst>
          </p:cNvPr>
          <p:cNvCxnSpPr>
            <a:cxnSpLocks/>
          </p:cNvCxnSpPr>
          <p:nvPr/>
        </p:nvCxnSpPr>
        <p:spPr>
          <a:xfrm>
            <a:off x="4230825" y="3357154"/>
            <a:ext cx="3730350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885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F3F915B-DE78-FFBA-E157-EE047FB47458}"/>
              </a:ext>
            </a:extLst>
          </p:cNvPr>
          <p:cNvSpPr txBox="1"/>
          <p:nvPr/>
        </p:nvSpPr>
        <p:spPr>
          <a:xfrm>
            <a:off x="584811" y="134358"/>
            <a:ext cx="11017616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Parameters Determinable in UTAH-TPC Application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41B9BE6-1083-7555-E967-D2AE95AAF0F6}"/>
              </a:ext>
            </a:extLst>
          </p:cNvPr>
          <p:cNvGrpSpPr/>
          <p:nvPr/>
        </p:nvGrpSpPr>
        <p:grpSpPr>
          <a:xfrm>
            <a:off x="1421795" y="738395"/>
            <a:ext cx="9343649" cy="5843611"/>
            <a:chOff x="1424176" y="730775"/>
            <a:chExt cx="9343649" cy="5843611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4DE2022-6C0E-6C04-CC79-DDEAFD001974}"/>
                </a:ext>
              </a:extLst>
            </p:cNvPr>
            <p:cNvGrpSpPr/>
            <p:nvPr/>
          </p:nvGrpSpPr>
          <p:grpSpPr>
            <a:xfrm>
              <a:off x="1424176" y="730775"/>
              <a:ext cx="9343649" cy="5843611"/>
              <a:chOff x="587192" y="736490"/>
              <a:chExt cx="9343649" cy="5843611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ABD9523C-2863-DCE9-837A-C5C7CDD783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17413" t="6153" r="21304"/>
              <a:stretch/>
            </p:blipFill>
            <p:spPr>
              <a:xfrm>
                <a:off x="3726941" y="1183726"/>
                <a:ext cx="3054883" cy="5396375"/>
              </a:xfrm>
              <a:prstGeom prst="rect">
                <a:avLst/>
              </a:prstGeom>
            </p:spPr>
          </p:pic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4B08AB3F-59D8-6DAD-8883-206E3F3FE2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00559" y="736490"/>
                <a:ext cx="0" cy="5709650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A3DF0F4-0695-F194-A492-81F02F1A1A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17288" y="741252"/>
                <a:ext cx="0" cy="57069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B44ECBD-5037-81F9-3BD0-0F90FDB29CD8}"/>
                  </a:ext>
                </a:extLst>
              </p:cNvPr>
              <p:cNvSpPr txBox="1"/>
              <p:nvPr/>
            </p:nvSpPr>
            <p:spPr>
              <a:xfrm>
                <a:off x="587192" y="746015"/>
                <a:ext cx="3111779" cy="30777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Collection Methods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1B8405B-781F-C8E7-6FA2-5CCBBF7265C1}"/>
                  </a:ext>
                </a:extLst>
              </p:cNvPr>
              <p:cNvSpPr txBox="1"/>
              <p:nvPr/>
            </p:nvSpPr>
            <p:spPr>
              <a:xfrm>
                <a:off x="3700559" y="746014"/>
                <a:ext cx="3115141" cy="30777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Rings and Frame Biases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B4EB46F-3F3A-3662-2253-42EE696334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211" y="746014"/>
                <a:ext cx="0" cy="5709650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BA6B1CC-BB25-716C-FD55-E4591901C6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192" y="6446140"/>
                <a:ext cx="9338886" cy="9524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028ACA0-E2D8-FAA5-BB00-7BD579117D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29253" y="741252"/>
                <a:ext cx="0" cy="57069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A79427F-3023-36F2-1887-8527065F6E84}"/>
                  </a:ext>
                </a:extLst>
              </p:cNvPr>
              <p:cNvSpPr txBox="1"/>
              <p:nvPr/>
            </p:nvSpPr>
            <p:spPr>
              <a:xfrm>
                <a:off x="6817289" y="746014"/>
                <a:ext cx="3113552" cy="30777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Collection Planes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2E8DF2-6F68-26B5-BB3B-9BAE3BF95787}"/>
                  </a:ext>
                </a:extLst>
              </p:cNvPr>
              <p:cNvSpPr txBox="1"/>
              <p:nvPr/>
            </p:nvSpPr>
            <p:spPr>
              <a:xfrm>
                <a:off x="5032418" y="1041556"/>
                <a:ext cx="188272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b="1" u="sng" dirty="0"/>
                  <a:t>Includes Enclosure (Not Displayed)</a:t>
                </a:r>
                <a:r>
                  <a:rPr lang="en-US" sz="800" dirty="0"/>
                  <a:t> </a:t>
                </a:r>
                <a:br>
                  <a:rPr lang="en-US" sz="800" dirty="0"/>
                </a:br>
                <a:endParaRPr lang="en-US" sz="800" dirty="0"/>
              </a:p>
            </p:txBody>
          </p:sp>
        </p:grp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F37956D-C0E5-10BC-40A2-E4F1E6338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757" t="2833" r="5380"/>
            <a:stretch/>
          </p:blipFill>
          <p:spPr>
            <a:xfrm>
              <a:off x="7717040" y="1174857"/>
              <a:ext cx="2983254" cy="4927604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23206DD-64B3-BA65-F9C9-7900072BFC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859" t="5568" r="13852" b="6583"/>
          <a:stretch/>
        </p:blipFill>
        <p:spPr>
          <a:xfrm>
            <a:off x="1784637" y="1212738"/>
            <a:ext cx="2377716" cy="23465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615E31-6F1F-489A-72EC-4CCCC99CE56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43" t="1238" b="4667"/>
          <a:stretch/>
        </p:blipFill>
        <p:spPr>
          <a:xfrm>
            <a:off x="1792526" y="3815119"/>
            <a:ext cx="2377717" cy="237712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11AE356-B3B2-D769-05CB-77F25C4E95B9}"/>
              </a:ext>
            </a:extLst>
          </p:cNvPr>
          <p:cNvSpPr/>
          <p:nvPr/>
        </p:nvSpPr>
        <p:spPr>
          <a:xfrm>
            <a:off x="1668949" y="1283171"/>
            <a:ext cx="228202" cy="22098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B2267BB-734D-2969-15F0-41E26832335E}"/>
              </a:ext>
            </a:extLst>
          </p:cNvPr>
          <p:cNvSpPr/>
          <p:nvPr/>
        </p:nvSpPr>
        <p:spPr>
          <a:xfrm>
            <a:off x="1668949" y="3874953"/>
            <a:ext cx="228202" cy="2209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7259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DFA39D37-194E-200A-9897-FD05A60E6C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40" t="4845" r="1988" b="4865"/>
          <a:stretch/>
        </p:blipFill>
        <p:spPr>
          <a:xfrm>
            <a:off x="8032749" y="812419"/>
            <a:ext cx="4071617" cy="32061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73EDF9-54B7-9954-F6DC-7239FCE7C988}"/>
              </a:ext>
            </a:extLst>
          </p:cNvPr>
          <p:cNvSpPr txBox="1"/>
          <p:nvPr/>
        </p:nvSpPr>
        <p:spPr>
          <a:xfrm>
            <a:off x="564784" y="185752"/>
            <a:ext cx="3631022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/>
              <a:t>Current</a:t>
            </a:r>
            <a:r>
              <a:rPr lang="en-US" sz="1400" dirty="0"/>
              <a:t> UTAH-TPC Simulation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180443-EFAF-0DFF-0639-8BD5B73CFCF8}"/>
              </a:ext>
            </a:extLst>
          </p:cNvPr>
          <p:cNvSpPr txBox="1"/>
          <p:nvPr/>
        </p:nvSpPr>
        <p:spPr>
          <a:xfrm>
            <a:off x="4280489" y="185752"/>
            <a:ext cx="3631022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Collection Plane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D633A1F-4C55-AF32-C23B-2E410F11ACE9}"/>
              </a:ext>
            </a:extLst>
          </p:cNvPr>
          <p:cNvCxnSpPr>
            <a:cxnSpLocks/>
          </p:cNvCxnSpPr>
          <p:nvPr/>
        </p:nvCxnSpPr>
        <p:spPr>
          <a:xfrm>
            <a:off x="4233906" y="660400"/>
            <a:ext cx="0" cy="5600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A909F0E-6F6A-0B78-1E2B-52D96E3D4FBA}"/>
              </a:ext>
            </a:extLst>
          </p:cNvPr>
          <p:cNvSpPr txBox="1"/>
          <p:nvPr/>
        </p:nvSpPr>
        <p:spPr>
          <a:xfrm>
            <a:off x="7996194" y="185751"/>
            <a:ext cx="3631022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Models Available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544D83-A652-2CEA-9965-792C114CFF51}"/>
              </a:ext>
            </a:extLst>
          </p:cNvPr>
          <p:cNvCxnSpPr>
            <a:cxnSpLocks/>
          </p:cNvCxnSpPr>
          <p:nvPr/>
        </p:nvCxnSpPr>
        <p:spPr>
          <a:xfrm>
            <a:off x="7948067" y="660400"/>
            <a:ext cx="0" cy="5600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C94F4F5-68DF-ED6D-8BC1-A90AEFA74AEC}"/>
              </a:ext>
            </a:extLst>
          </p:cNvPr>
          <p:cNvSpPr txBox="1"/>
          <p:nvPr/>
        </p:nvSpPr>
        <p:spPr>
          <a:xfrm>
            <a:off x="8036968" y="558800"/>
            <a:ext cx="409788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Enclosed TPC:</a:t>
            </a:r>
            <a:r>
              <a:rPr lang="en-US" sz="1400" dirty="0"/>
              <a:t>  </a:t>
            </a:r>
            <a:r>
              <a:rPr lang="en-US" sz="1200" dirty="0"/>
              <a:t>[</a:t>
            </a:r>
            <a:r>
              <a:rPr lang="en-US" sz="1200" i="1" dirty="0" err="1"/>
              <a:t>Enclosed.TPC.Single.Channel.step</a:t>
            </a:r>
            <a:r>
              <a:rPr lang="en-US" sz="1200" i="1" dirty="0"/>
              <a:t>]</a:t>
            </a:r>
            <a:endParaRPr lang="en-US" sz="1200" b="1" u="sng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6B5F53-5C55-C4C9-DF49-7619355740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808" b="3403"/>
          <a:stretch/>
        </p:blipFill>
        <p:spPr>
          <a:xfrm>
            <a:off x="519746" y="543696"/>
            <a:ext cx="3598914" cy="61085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11812C-BC1C-32DA-776D-16F56C2EB5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859" t="5568" r="13852" b="6583"/>
          <a:stretch/>
        </p:blipFill>
        <p:spPr>
          <a:xfrm>
            <a:off x="4314778" y="537346"/>
            <a:ext cx="3552333" cy="350582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E6DE827-995E-A532-E2DA-94B004697E89}"/>
              </a:ext>
            </a:extLst>
          </p:cNvPr>
          <p:cNvSpPr/>
          <p:nvPr/>
        </p:nvSpPr>
        <p:spPr>
          <a:xfrm>
            <a:off x="95426" y="6560820"/>
            <a:ext cx="228202" cy="22098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54368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F3F915B-DE78-FFBA-E157-EE047FB47458}"/>
              </a:ext>
            </a:extLst>
          </p:cNvPr>
          <p:cNvSpPr txBox="1"/>
          <p:nvPr/>
        </p:nvSpPr>
        <p:spPr>
          <a:xfrm>
            <a:off x="587192" y="141655"/>
            <a:ext cx="11017616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Electric Field Boundaries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05633BE-4569-48D6-E859-18DA8FF5BC7D}"/>
              </a:ext>
            </a:extLst>
          </p:cNvPr>
          <p:cNvGrpSpPr/>
          <p:nvPr/>
        </p:nvGrpSpPr>
        <p:grpSpPr>
          <a:xfrm>
            <a:off x="1089364" y="676526"/>
            <a:ext cx="4525828" cy="6016100"/>
            <a:chOff x="587192" y="638426"/>
            <a:chExt cx="4525828" cy="60161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7198D07-76CC-B1FC-3BCE-26F8240F8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349" r="4059"/>
            <a:stretch/>
          </p:blipFill>
          <p:spPr>
            <a:xfrm>
              <a:off x="587192" y="638426"/>
              <a:ext cx="4525828" cy="60161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0C283D-D3C8-82C9-44D8-CDB7C49191C9}"/>
                </a:ext>
              </a:extLst>
            </p:cNvPr>
            <p:cNvSpPr/>
            <p:nvPr/>
          </p:nvSpPr>
          <p:spPr>
            <a:xfrm>
              <a:off x="4185674" y="5869534"/>
              <a:ext cx="571111" cy="21003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B4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5C36278-AADD-DC9F-BC1C-C66468FAA6E3}"/>
                </a:ext>
              </a:extLst>
            </p:cNvPr>
            <p:cNvSpPr/>
            <p:nvPr/>
          </p:nvSpPr>
          <p:spPr>
            <a:xfrm>
              <a:off x="4185670" y="5564734"/>
              <a:ext cx="571111" cy="21003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B3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924788A-7AEB-ED94-0CE7-A5C6C2341BCD}"/>
                </a:ext>
              </a:extLst>
            </p:cNvPr>
            <p:cNvSpPr/>
            <p:nvPr/>
          </p:nvSpPr>
          <p:spPr>
            <a:xfrm>
              <a:off x="4185669" y="5258574"/>
              <a:ext cx="571111" cy="21003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B2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6F6399D-338E-B504-B5AB-E7D859A331C9}"/>
                </a:ext>
              </a:extLst>
            </p:cNvPr>
            <p:cNvSpPr/>
            <p:nvPr/>
          </p:nvSpPr>
          <p:spPr>
            <a:xfrm>
              <a:off x="4185671" y="4973779"/>
              <a:ext cx="571111" cy="21003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B1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26793E4-F6A8-3C03-8EA5-BFA0FD218367}"/>
                </a:ext>
              </a:extLst>
            </p:cNvPr>
            <p:cNvSpPr/>
            <p:nvPr/>
          </p:nvSpPr>
          <p:spPr>
            <a:xfrm>
              <a:off x="4185671" y="4647614"/>
              <a:ext cx="571111" cy="21003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HV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7EBBF12-4A79-82DD-2760-0140C7ABBF27}"/>
                </a:ext>
              </a:extLst>
            </p:cNvPr>
            <p:cNvSpPr/>
            <p:nvPr/>
          </p:nvSpPr>
          <p:spPr>
            <a:xfrm>
              <a:off x="4185668" y="4358830"/>
              <a:ext cx="571111" cy="21003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D1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B2315B3-5E43-93BE-8A9F-4E80A3ED0325}"/>
                </a:ext>
              </a:extLst>
            </p:cNvPr>
            <p:cNvSpPr/>
            <p:nvPr/>
          </p:nvSpPr>
          <p:spPr>
            <a:xfrm>
              <a:off x="4185668" y="4063353"/>
              <a:ext cx="571111" cy="21003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D2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F48B354-0BF9-09F0-A9CC-6E28129FE529}"/>
                </a:ext>
              </a:extLst>
            </p:cNvPr>
            <p:cNvSpPr/>
            <p:nvPr/>
          </p:nvSpPr>
          <p:spPr>
            <a:xfrm>
              <a:off x="4185668" y="3751859"/>
              <a:ext cx="571111" cy="21003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D3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B3B3F39-16E2-9D95-A1BD-FC287F9C2D5E}"/>
                </a:ext>
              </a:extLst>
            </p:cNvPr>
            <p:cNvSpPr/>
            <p:nvPr/>
          </p:nvSpPr>
          <p:spPr>
            <a:xfrm>
              <a:off x="4185668" y="3452393"/>
              <a:ext cx="571111" cy="21003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D4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8F3DB18-5F43-57D4-3518-532C7FCEB8BA}"/>
                </a:ext>
              </a:extLst>
            </p:cNvPr>
            <p:cNvSpPr/>
            <p:nvPr/>
          </p:nvSpPr>
          <p:spPr>
            <a:xfrm>
              <a:off x="4185667" y="3134411"/>
              <a:ext cx="571111" cy="21003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D5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29DC206-01E8-AAB2-8B3C-BA755611F620}"/>
                </a:ext>
              </a:extLst>
            </p:cNvPr>
            <p:cNvSpPr/>
            <p:nvPr/>
          </p:nvSpPr>
          <p:spPr>
            <a:xfrm>
              <a:off x="4185666" y="2848769"/>
              <a:ext cx="571111" cy="21003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D6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063C917-A520-664C-2924-7D397BCA848C}"/>
                </a:ext>
              </a:extLst>
            </p:cNvPr>
            <p:cNvSpPr/>
            <p:nvPr/>
          </p:nvSpPr>
          <p:spPr>
            <a:xfrm>
              <a:off x="4185666" y="2552971"/>
              <a:ext cx="571111" cy="21003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D7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CC95C66-5633-336D-FBA3-E1DF1C9308E4}"/>
                </a:ext>
              </a:extLst>
            </p:cNvPr>
            <p:cNvSpPr/>
            <p:nvPr/>
          </p:nvSpPr>
          <p:spPr>
            <a:xfrm>
              <a:off x="4185665" y="2256250"/>
              <a:ext cx="571111" cy="21003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D8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9A95FFE-FD2D-E9B3-0E1C-4D1DCF0BCFA1}"/>
                </a:ext>
              </a:extLst>
            </p:cNvPr>
            <p:cNvSpPr/>
            <p:nvPr/>
          </p:nvSpPr>
          <p:spPr>
            <a:xfrm>
              <a:off x="4185665" y="1952982"/>
              <a:ext cx="571111" cy="21003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D9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18BB301-9E79-BEE1-5367-ACED6FA1BFC6}"/>
                </a:ext>
              </a:extLst>
            </p:cNvPr>
            <p:cNvSpPr/>
            <p:nvPr/>
          </p:nvSpPr>
          <p:spPr>
            <a:xfrm>
              <a:off x="4185664" y="1646184"/>
              <a:ext cx="571111" cy="21003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D10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AC2DF1F7-7941-F9B3-AFDE-A8C55034CD4C}"/>
                </a:ext>
              </a:extLst>
            </p:cNvPr>
            <p:cNvSpPr/>
            <p:nvPr/>
          </p:nvSpPr>
          <p:spPr>
            <a:xfrm>
              <a:off x="4185664" y="1341384"/>
              <a:ext cx="571111" cy="21003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D11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2EC945D-004D-1049-8ECD-8099AC591A04}"/>
                </a:ext>
              </a:extLst>
            </p:cNvPr>
            <p:cNvSpPr/>
            <p:nvPr/>
          </p:nvSpPr>
          <p:spPr>
            <a:xfrm>
              <a:off x="587192" y="6219574"/>
              <a:ext cx="716536" cy="210038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Frame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49AF37A5-1C27-1EB4-1971-9FCE540575AF}"/>
                </a:ext>
              </a:extLst>
            </p:cNvPr>
            <p:cNvSpPr/>
            <p:nvPr/>
          </p:nvSpPr>
          <p:spPr>
            <a:xfrm>
              <a:off x="587192" y="991646"/>
              <a:ext cx="716536" cy="210038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Frame</a:t>
              </a:r>
            </a:p>
          </p:txBody>
        </p:sp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C7E81F0-F7BF-3E96-11AC-EB4A73E8B955}"/>
              </a:ext>
            </a:extLst>
          </p:cNvPr>
          <p:cNvSpPr/>
          <p:nvPr/>
        </p:nvSpPr>
        <p:spPr>
          <a:xfrm>
            <a:off x="2647413" y="819708"/>
            <a:ext cx="1409730" cy="21003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Collection Plane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F230819-13CA-8BE2-2874-816902730DB3}"/>
              </a:ext>
            </a:extLst>
          </p:cNvPr>
          <p:cNvCxnSpPr>
            <a:cxnSpLocks/>
          </p:cNvCxnSpPr>
          <p:nvPr/>
        </p:nvCxnSpPr>
        <p:spPr>
          <a:xfrm>
            <a:off x="4059524" y="924727"/>
            <a:ext cx="4815123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B4689D2E-8E1D-0967-CE9E-A3E09BC5FD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951" t="18009" r="19288" b="20737"/>
          <a:stretch/>
        </p:blipFill>
        <p:spPr>
          <a:xfrm>
            <a:off x="6576808" y="1379484"/>
            <a:ext cx="4525828" cy="4753475"/>
          </a:xfrm>
          <a:prstGeom prst="rect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1A15257-A0FA-F0BF-C94D-AFBADF1F6817}"/>
              </a:ext>
            </a:extLst>
          </p:cNvPr>
          <p:cNvCxnSpPr>
            <a:cxnSpLocks/>
          </p:cNvCxnSpPr>
          <p:nvPr/>
        </p:nvCxnSpPr>
        <p:spPr>
          <a:xfrm>
            <a:off x="8839722" y="924727"/>
            <a:ext cx="0" cy="454757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BF709F27-719E-B3F8-078E-924228116A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956" t="18358" r="21531" b="18590"/>
          <a:stretch/>
        </p:blipFill>
        <p:spPr>
          <a:xfrm>
            <a:off x="6569188" y="1402343"/>
            <a:ext cx="4548683" cy="4738189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4C6ED1A-6A20-C3F6-43A1-A6C03D5C564E}"/>
              </a:ext>
            </a:extLst>
          </p:cNvPr>
          <p:cNvSpPr/>
          <p:nvPr/>
        </p:nvSpPr>
        <p:spPr>
          <a:xfrm>
            <a:off x="8169782" y="2349042"/>
            <a:ext cx="1409730" cy="210038"/>
          </a:xfrm>
          <a:prstGeom prst="roundRect">
            <a:avLst/>
          </a:prstGeom>
          <a:solidFill>
            <a:srgbClr val="E6BE9F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Collection Anode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0554FB5-BB08-662A-6424-691476BD6FF1}"/>
              </a:ext>
            </a:extLst>
          </p:cNvPr>
          <p:cNvSpPr/>
          <p:nvPr/>
        </p:nvSpPr>
        <p:spPr>
          <a:xfrm>
            <a:off x="7154432" y="2041881"/>
            <a:ext cx="3441699" cy="339371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DE16A03-1F9C-FB2A-0E67-7ECBB9C6A230}"/>
              </a:ext>
            </a:extLst>
          </p:cNvPr>
          <p:cNvSpPr/>
          <p:nvPr/>
        </p:nvSpPr>
        <p:spPr>
          <a:xfrm>
            <a:off x="95426" y="6560820"/>
            <a:ext cx="228202" cy="22098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66469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DFA39D37-194E-200A-9897-FD05A60E6C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40" t="4845" r="1988" b="4865"/>
          <a:stretch/>
        </p:blipFill>
        <p:spPr>
          <a:xfrm>
            <a:off x="8067858" y="3694476"/>
            <a:ext cx="3946339" cy="31074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68C65FD-A365-928A-53CF-57B02DDB5B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00" t="7398" r="7782" b="8677"/>
          <a:stretch/>
        </p:blipFill>
        <p:spPr>
          <a:xfrm>
            <a:off x="8139526" y="784656"/>
            <a:ext cx="3487689" cy="27463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73EDF9-54B7-9954-F6DC-7239FCE7C988}"/>
              </a:ext>
            </a:extLst>
          </p:cNvPr>
          <p:cNvSpPr txBox="1"/>
          <p:nvPr/>
        </p:nvSpPr>
        <p:spPr>
          <a:xfrm>
            <a:off x="564784" y="185752"/>
            <a:ext cx="3631022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/>
              <a:t>Future</a:t>
            </a:r>
            <a:r>
              <a:rPr lang="en-US" sz="1400" dirty="0"/>
              <a:t> UTAH-TPC Simulation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C86BD6-57D1-262C-E9C4-EB38D236D8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844" t="3304" r="11816" b="5280"/>
          <a:stretch/>
        </p:blipFill>
        <p:spPr>
          <a:xfrm>
            <a:off x="665795" y="558044"/>
            <a:ext cx="3429000" cy="62693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758C1D-907A-A497-0C11-54B28E8DD5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43" t="1238" b="4667"/>
          <a:stretch/>
        </p:blipFill>
        <p:spPr>
          <a:xfrm>
            <a:off x="4350157" y="501148"/>
            <a:ext cx="3521343" cy="35204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180443-EFAF-0DFF-0639-8BD5B73CFCF8}"/>
              </a:ext>
            </a:extLst>
          </p:cNvPr>
          <p:cNvSpPr txBox="1"/>
          <p:nvPr/>
        </p:nvSpPr>
        <p:spPr>
          <a:xfrm>
            <a:off x="4280489" y="185752"/>
            <a:ext cx="3631022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Pixel Plane and Mesh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D633A1F-4C55-AF32-C23B-2E410F11ACE9}"/>
              </a:ext>
            </a:extLst>
          </p:cNvPr>
          <p:cNvCxnSpPr>
            <a:cxnSpLocks/>
          </p:cNvCxnSpPr>
          <p:nvPr/>
        </p:nvCxnSpPr>
        <p:spPr>
          <a:xfrm>
            <a:off x="4233906" y="660400"/>
            <a:ext cx="0" cy="5600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E0CA812-2976-AA28-74A3-A1E0A43B34FC}"/>
              </a:ext>
            </a:extLst>
          </p:cNvPr>
          <p:cNvSpPr txBox="1"/>
          <p:nvPr/>
        </p:nvSpPr>
        <p:spPr>
          <a:xfrm>
            <a:off x="4381500" y="4082460"/>
            <a:ext cx="3340099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Concept of a pixel design with a biased mesh.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Higher density of pixels increase resolution.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Biased Mesh is used to focus charged particles onto pixels.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909F0E-6F6A-0B78-1E2B-52D96E3D4FBA}"/>
              </a:ext>
            </a:extLst>
          </p:cNvPr>
          <p:cNvSpPr txBox="1"/>
          <p:nvPr/>
        </p:nvSpPr>
        <p:spPr>
          <a:xfrm>
            <a:off x="7996194" y="185751"/>
            <a:ext cx="3631022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Models Available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544D83-A652-2CEA-9965-792C114CFF51}"/>
              </a:ext>
            </a:extLst>
          </p:cNvPr>
          <p:cNvCxnSpPr>
            <a:cxnSpLocks/>
          </p:cNvCxnSpPr>
          <p:nvPr/>
        </p:nvCxnSpPr>
        <p:spPr>
          <a:xfrm>
            <a:off x="7948067" y="660400"/>
            <a:ext cx="0" cy="5600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C94F4F5-68DF-ED6D-8BC1-A90AEFA74AEC}"/>
              </a:ext>
            </a:extLst>
          </p:cNvPr>
          <p:cNvSpPr txBox="1"/>
          <p:nvPr/>
        </p:nvSpPr>
        <p:spPr>
          <a:xfrm>
            <a:off x="8036968" y="546100"/>
            <a:ext cx="334009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Exposed TPC :</a:t>
            </a:r>
            <a:r>
              <a:rPr lang="en-US" sz="1400" dirty="0"/>
              <a:t> </a:t>
            </a:r>
            <a:r>
              <a:rPr lang="en-US" sz="1200" dirty="0"/>
              <a:t>[ </a:t>
            </a:r>
            <a:r>
              <a:rPr lang="en-US" sz="1200" i="1" dirty="0" err="1"/>
              <a:t>Exposed.TPC.step</a:t>
            </a:r>
            <a:r>
              <a:rPr lang="en-US" sz="1200" i="1" dirty="0"/>
              <a:t> </a:t>
            </a:r>
            <a:r>
              <a:rPr lang="en-US" sz="1200" dirty="0"/>
              <a:t>]</a:t>
            </a:r>
            <a:endParaRPr lang="en-US" sz="1200" b="1" u="sn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20BBD7-BAB8-9B59-8916-37A081D5B57D}"/>
              </a:ext>
            </a:extLst>
          </p:cNvPr>
          <p:cNvSpPr txBox="1"/>
          <p:nvPr/>
        </p:nvSpPr>
        <p:spPr>
          <a:xfrm>
            <a:off x="8036967" y="3444913"/>
            <a:ext cx="334009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Enclosed TPC :</a:t>
            </a:r>
            <a:r>
              <a:rPr lang="en-US" sz="1400" dirty="0"/>
              <a:t> </a:t>
            </a:r>
            <a:r>
              <a:rPr lang="en-US" sz="1200" dirty="0"/>
              <a:t>[ </a:t>
            </a:r>
            <a:r>
              <a:rPr lang="en-US" sz="1200" i="1" dirty="0" err="1"/>
              <a:t>Enclosed.TPC.step</a:t>
            </a:r>
            <a:r>
              <a:rPr lang="en-US" sz="1200" b="1" u="sng" dirty="0"/>
              <a:t> </a:t>
            </a:r>
            <a:r>
              <a:rPr lang="en-US" sz="1200" dirty="0"/>
              <a:t>]</a:t>
            </a:r>
            <a:endParaRPr lang="en-US" sz="1200" b="1" u="sng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8B7A0B2-27EB-F251-9590-E0DE1EBF06F3}"/>
              </a:ext>
            </a:extLst>
          </p:cNvPr>
          <p:cNvSpPr/>
          <p:nvPr/>
        </p:nvSpPr>
        <p:spPr>
          <a:xfrm>
            <a:off x="95426" y="6560820"/>
            <a:ext cx="228202" cy="2209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51711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F3F915B-DE78-FFBA-E157-EE047FB47458}"/>
              </a:ext>
            </a:extLst>
          </p:cNvPr>
          <p:cNvSpPr txBox="1"/>
          <p:nvPr/>
        </p:nvSpPr>
        <p:spPr>
          <a:xfrm>
            <a:off x="587192" y="141655"/>
            <a:ext cx="11017616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Electric Field Boundaries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BF407A4-BE2C-36BA-9CA0-37388517B2B8}"/>
              </a:ext>
            </a:extLst>
          </p:cNvPr>
          <p:cNvGrpSpPr/>
          <p:nvPr/>
        </p:nvGrpSpPr>
        <p:grpSpPr>
          <a:xfrm>
            <a:off x="1089364" y="676526"/>
            <a:ext cx="10013272" cy="6016100"/>
            <a:chOff x="644342" y="676526"/>
            <a:chExt cx="10013272" cy="601610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05633BE-4569-48D6-E859-18DA8FF5BC7D}"/>
                </a:ext>
              </a:extLst>
            </p:cNvPr>
            <p:cNvGrpSpPr/>
            <p:nvPr/>
          </p:nvGrpSpPr>
          <p:grpSpPr>
            <a:xfrm>
              <a:off x="644342" y="676526"/>
              <a:ext cx="4525828" cy="6016100"/>
              <a:chOff x="587192" y="638426"/>
              <a:chExt cx="4525828" cy="60161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7198D07-76CC-B1FC-3BCE-26F8240F8C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5349" r="4059"/>
              <a:stretch/>
            </p:blipFill>
            <p:spPr>
              <a:xfrm>
                <a:off x="587192" y="638426"/>
                <a:ext cx="4525828" cy="6016100"/>
              </a:xfrm>
              <a:prstGeom prst="rect">
                <a:avLst/>
              </a:prstGeom>
              <a:ln w="57150">
                <a:solidFill>
                  <a:schemeClr val="tx1"/>
                </a:solidFill>
              </a:ln>
            </p:spPr>
          </p:pic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7B0C283D-D3C8-82C9-44D8-CDB7C49191C9}"/>
                  </a:ext>
                </a:extLst>
              </p:cNvPr>
              <p:cNvSpPr/>
              <p:nvPr/>
            </p:nvSpPr>
            <p:spPr>
              <a:xfrm>
                <a:off x="4185674" y="5869534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B4</a:t>
                </a:r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B5C36278-AADD-DC9F-BC1C-C66468FAA6E3}"/>
                  </a:ext>
                </a:extLst>
              </p:cNvPr>
              <p:cNvSpPr/>
              <p:nvPr/>
            </p:nvSpPr>
            <p:spPr>
              <a:xfrm>
                <a:off x="4185670" y="5564734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B3</a:t>
                </a:r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D924788A-7AEB-ED94-0CE7-A5C6C2341BCD}"/>
                  </a:ext>
                </a:extLst>
              </p:cNvPr>
              <p:cNvSpPr/>
              <p:nvPr/>
            </p:nvSpPr>
            <p:spPr>
              <a:xfrm>
                <a:off x="4185669" y="5258574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B2</a:t>
                </a: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6F6399D-338E-B504-B5AB-E7D859A331C9}"/>
                  </a:ext>
                </a:extLst>
              </p:cNvPr>
              <p:cNvSpPr/>
              <p:nvPr/>
            </p:nvSpPr>
            <p:spPr>
              <a:xfrm>
                <a:off x="4185671" y="4973779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B1</a:t>
                </a: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D26793E4-F6A8-3C03-8EA5-BFA0FD218367}"/>
                  </a:ext>
                </a:extLst>
              </p:cNvPr>
              <p:cNvSpPr/>
              <p:nvPr/>
            </p:nvSpPr>
            <p:spPr>
              <a:xfrm>
                <a:off x="4185671" y="4647614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HV</a:t>
                </a: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47EBBF12-4A79-82DD-2760-0140C7ABBF27}"/>
                  </a:ext>
                </a:extLst>
              </p:cNvPr>
              <p:cNvSpPr/>
              <p:nvPr/>
            </p:nvSpPr>
            <p:spPr>
              <a:xfrm>
                <a:off x="4185668" y="4358830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D1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AB2315B3-5E43-93BE-8A9F-4E80A3ED0325}"/>
                  </a:ext>
                </a:extLst>
              </p:cNvPr>
              <p:cNvSpPr/>
              <p:nvPr/>
            </p:nvSpPr>
            <p:spPr>
              <a:xfrm>
                <a:off x="4185668" y="4063353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D2</a:t>
                </a: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CF48B354-0BF9-09F0-A9CC-6E28129FE529}"/>
                  </a:ext>
                </a:extLst>
              </p:cNvPr>
              <p:cNvSpPr/>
              <p:nvPr/>
            </p:nvSpPr>
            <p:spPr>
              <a:xfrm>
                <a:off x="4185668" y="3751859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D3</a:t>
                </a: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2B3B3F39-16E2-9D95-A1BD-FC287F9C2D5E}"/>
                  </a:ext>
                </a:extLst>
              </p:cNvPr>
              <p:cNvSpPr/>
              <p:nvPr/>
            </p:nvSpPr>
            <p:spPr>
              <a:xfrm>
                <a:off x="4185668" y="3452393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D4</a:t>
                </a: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08F3DB18-5F43-57D4-3518-532C7FCEB8BA}"/>
                  </a:ext>
                </a:extLst>
              </p:cNvPr>
              <p:cNvSpPr/>
              <p:nvPr/>
            </p:nvSpPr>
            <p:spPr>
              <a:xfrm>
                <a:off x="4185667" y="3134411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D5</a:t>
                </a: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029DC206-01E8-AAB2-8B3C-BA755611F620}"/>
                  </a:ext>
                </a:extLst>
              </p:cNvPr>
              <p:cNvSpPr/>
              <p:nvPr/>
            </p:nvSpPr>
            <p:spPr>
              <a:xfrm>
                <a:off x="4185666" y="2848769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D6</a:t>
                </a: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D063C917-A520-664C-2924-7D397BCA848C}"/>
                  </a:ext>
                </a:extLst>
              </p:cNvPr>
              <p:cNvSpPr/>
              <p:nvPr/>
            </p:nvSpPr>
            <p:spPr>
              <a:xfrm>
                <a:off x="4185666" y="2552971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D7</a:t>
                </a:r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4CC95C66-5633-336D-FBA3-E1DF1C9308E4}"/>
                  </a:ext>
                </a:extLst>
              </p:cNvPr>
              <p:cNvSpPr/>
              <p:nvPr/>
            </p:nvSpPr>
            <p:spPr>
              <a:xfrm>
                <a:off x="4185665" y="2256250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D8</a:t>
                </a: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B9A95FFE-FD2D-E9B3-0E1C-4D1DCF0BCFA1}"/>
                  </a:ext>
                </a:extLst>
              </p:cNvPr>
              <p:cNvSpPr/>
              <p:nvPr/>
            </p:nvSpPr>
            <p:spPr>
              <a:xfrm>
                <a:off x="4185665" y="1952982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D9</a:t>
                </a: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018BB301-9E79-BEE1-5367-ACED6FA1BFC6}"/>
                  </a:ext>
                </a:extLst>
              </p:cNvPr>
              <p:cNvSpPr/>
              <p:nvPr/>
            </p:nvSpPr>
            <p:spPr>
              <a:xfrm>
                <a:off x="4185664" y="1646184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D10</a:t>
                </a:r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AC2DF1F7-7941-F9B3-AFDE-A8C55034CD4C}"/>
                  </a:ext>
                </a:extLst>
              </p:cNvPr>
              <p:cNvSpPr/>
              <p:nvPr/>
            </p:nvSpPr>
            <p:spPr>
              <a:xfrm>
                <a:off x="4185664" y="1341384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D11</a:t>
                </a: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12EC945D-004D-1049-8ECD-8099AC591A04}"/>
                  </a:ext>
                </a:extLst>
              </p:cNvPr>
              <p:cNvSpPr/>
              <p:nvPr/>
            </p:nvSpPr>
            <p:spPr>
              <a:xfrm>
                <a:off x="587192" y="6219574"/>
                <a:ext cx="716536" cy="210038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Frame</a:t>
                </a: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9AF37A5-1C27-1EB4-1971-9FCE540575AF}"/>
                  </a:ext>
                </a:extLst>
              </p:cNvPr>
              <p:cNvSpPr/>
              <p:nvPr/>
            </p:nvSpPr>
            <p:spPr>
              <a:xfrm>
                <a:off x="587192" y="991646"/>
                <a:ext cx="716536" cy="210038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Frame</a:t>
                </a:r>
              </a:p>
            </p:txBody>
          </p:sp>
        </p:grp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FC7E81F0-F7BF-3E96-11AC-EB4A73E8B955}"/>
                </a:ext>
              </a:extLst>
            </p:cNvPr>
            <p:cNvSpPr/>
            <p:nvPr/>
          </p:nvSpPr>
          <p:spPr>
            <a:xfrm>
              <a:off x="2202391" y="819708"/>
              <a:ext cx="1409730" cy="2100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Pixel / Mesh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F230819-13CA-8BE2-2874-816902730DB3}"/>
                </a:ext>
              </a:extLst>
            </p:cNvPr>
            <p:cNvCxnSpPr>
              <a:cxnSpLocks/>
            </p:cNvCxnSpPr>
            <p:nvPr/>
          </p:nvCxnSpPr>
          <p:spPr>
            <a:xfrm>
              <a:off x="3614502" y="924727"/>
              <a:ext cx="4815123" cy="0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4689D2E-8E1D-0967-CE9E-A3E09BC5F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9951" t="18009" r="19288" b="20737"/>
            <a:stretch/>
          </p:blipFill>
          <p:spPr>
            <a:xfrm>
              <a:off x="6131786" y="1379484"/>
              <a:ext cx="4525828" cy="4753475"/>
            </a:xfrm>
            <a:prstGeom prst="rect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</p:pic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1A15257-A0FA-F0BF-C94D-AFBADF1F6817}"/>
                </a:ext>
              </a:extLst>
            </p:cNvPr>
            <p:cNvCxnSpPr>
              <a:cxnSpLocks/>
            </p:cNvCxnSpPr>
            <p:nvPr/>
          </p:nvCxnSpPr>
          <p:spPr>
            <a:xfrm>
              <a:off x="8394700" y="924727"/>
              <a:ext cx="0" cy="454757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9C55795C-E47D-4AAC-A5DE-AA2AB5E985E0}"/>
                </a:ext>
              </a:extLst>
            </p:cNvPr>
            <p:cNvSpPr/>
            <p:nvPr/>
          </p:nvSpPr>
          <p:spPr>
            <a:xfrm>
              <a:off x="7724760" y="2341422"/>
              <a:ext cx="1409730" cy="210038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Mesh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E67001B-23FE-2ABB-6F52-ABD009376FC6}"/>
                </a:ext>
              </a:extLst>
            </p:cNvPr>
            <p:cNvSpPr/>
            <p:nvPr/>
          </p:nvSpPr>
          <p:spPr>
            <a:xfrm>
              <a:off x="6686550" y="2003781"/>
              <a:ext cx="3441699" cy="3393719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890A4B70-4A5F-23D9-FC26-5DD09B79B3C2}"/>
                </a:ext>
              </a:extLst>
            </p:cNvPr>
            <p:cNvSpPr/>
            <p:nvPr/>
          </p:nvSpPr>
          <p:spPr>
            <a:xfrm>
              <a:off x="9201150" y="2962473"/>
              <a:ext cx="695340" cy="210038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Pixel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C5FBAB2-2348-770A-AF16-C7960696F5B4}"/>
                </a:ext>
              </a:extLst>
            </p:cNvPr>
            <p:cNvSpPr/>
            <p:nvPr/>
          </p:nvSpPr>
          <p:spPr>
            <a:xfrm>
              <a:off x="9009872" y="3006216"/>
              <a:ext cx="104759" cy="90691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67FEB3E7-1003-9069-87CA-DC80C5F6D126}"/>
              </a:ext>
            </a:extLst>
          </p:cNvPr>
          <p:cNvSpPr/>
          <p:nvPr/>
        </p:nvSpPr>
        <p:spPr>
          <a:xfrm>
            <a:off x="95426" y="6560820"/>
            <a:ext cx="228202" cy="2209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94167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F3F915B-DE78-FFBA-E157-EE047FB47458}"/>
              </a:ext>
            </a:extLst>
          </p:cNvPr>
          <p:cNvSpPr txBox="1"/>
          <p:nvPr/>
        </p:nvSpPr>
        <p:spPr>
          <a:xfrm>
            <a:off x="587192" y="141655"/>
            <a:ext cx="11017616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Voltage (V)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1CD086F-A2DD-69CF-FD61-3EE6D8F731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130" t="8615" r="18273" b="13444"/>
          <a:stretch/>
        </p:blipFill>
        <p:spPr>
          <a:xfrm>
            <a:off x="1180012" y="768391"/>
            <a:ext cx="2493963" cy="581093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E117F4-5E9D-A152-43CC-CD93EFACA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475" y="768390"/>
            <a:ext cx="3207691" cy="581093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DE39FD-084E-14E5-32B6-2418B38EC7B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313" t="1046" r="6348" b="25048"/>
          <a:stretch/>
        </p:blipFill>
        <p:spPr>
          <a:xfrm>
            <a:off x="7308850" y="757209"/>
            <a:ext cx="4295958" cy="221211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2328E7A-9BBD-533E-5AB7-12415851400B}"/>
              </a:ext>
            </a:extLst>
          </p:cNvPr>
          <p:cNvSpPr txBox="1"/>
          <p:nvPr/>
        </p:nvSpPr>
        <p:spPr>
          <a:xfrm>
            <a:off x="1177823" y="449432"/>
            <a:ext cx="249396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System</a:t>
            </a:r>
          </a:p>
          <a:p>
            <a:pPr algn="ctr"/>
            <a:endParaRPr 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9AD148-B493-A9F3-6DF2-7D6FB6B36A08}"/>
              </a:ext>
            </a:extLst>
          </p:cNvPr>
          <p:cNvSpPr txBox="1"/>
          <p:nvPr/>
        </p:nvSpPr>
        <p:spPr>
          <a:xfrm>
            <a:off x="4304338" y="449432"/>
            <a:ext cx="249396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Field Cage</a:t>
            </a:r>
          </a:p>
          <a:p>
            <a:pPr algn="ctr"/>
            <a:endParaRPr 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2C2105-5164-6064-D153-1E9E2ED7653D}"/>
              </a:ext>
            </a:extLst>
          </p:cNvPr>
          <p:cNvSpPr txBox="1"/>
          <p:nvPr/>
        </p:nvSpPr>
        <p:spPr>
          <a:xfrm>
            <a:off x="8320972" y="449432"/>
            <a:ext cx="249396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Pixel Termination</a:t>
            </a:r>
          </a:p>
          <a:p>
            <a:pPr algn="ctr"/>
            <a:endParaRPr lang="en-US" sz="14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613F696-2D51-9B8C-CE9D-89C4A937455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2133" t="2995" r="2407" b="1620"/>
          <a:stretch/>
        </p:blipFill>
        <p:spPr>
          <a:xfrm>
            <a:off x="459013" y="620039"/>
            <a:ext cx="566935" cy="609630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5FBE02F-7C5B-8D98-3D1A-DED8C5FD359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9238" t="27242" r="29238" b="8903"/>
          <a:stretch/>
        </p:blipFill>
        <p:spPr>
          <a:xfrm>
            <a:off x="7308850" y="3128946"/>
            <a:ext cx="4295958" cy="345037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E816464-44A4-C7E6-593F-5EF3CD5A92BB}"/>
              </a:ext>
            </a:extLst>
          </p:cNvPr>
          <p:cNvSpPr/>
          <p:nvPr/>
        </p:nvSpPr>
        <p:spPr>
          <a:xfrm>
            <a:off x="95426" y="6560820"/>
            <a:ext cx="228202" cy="2209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72294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6B8FFC0-0433-7302-40B4-93332305C79F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9447062" y="2756535"/>
            <a:ext cx="1281" cy="1771649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8C9691D-080D-B80B-CC67-E5DCD47FFB34}"/>
              </a:ext>
            </a:extLst>
          </p:cNvPr>
          <p:cNvCxnSpPr>
            <a:cxnSpLocks/>
          </p:cNvCxnSpPr>
          <p:nvPr/>
        </p:nvCxnSpPr>
        <p:spPr>
          <a:xfrm flipV="1">
            <a:off x="10223350" y="3037523"/>
            <a:ext cx="0" cy="1490662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4F47731-6FDD-D4B8-C264-17D28710E1ED}"/>
              </a:ext>
            </a:extLst>
          </p:cNvPr>
          <p:cNvCxnSpPr>
            <a:cxnSpLocks/>
          </p:cNvCxnSpPr>
          <p:nvPr/>
        </p:nvCxnSpPr>
        <p:spPr>
          <a:xfrm flipV="1">
            <a:off x="10690075" y="2699385"/>
            <a:ext cx="0" cy="182880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ABB1426-5176-D00A-9EB9-73F68F74A903}"/>
              </a:ext>
            </a:extLst>
          </p:cNvPr>
          <p:cNvCxnSpPr>
            <a:cxnSpLocks/>
          </p:cNvCxnSpPr>
          <p:nvPr/>
        </p:nvCxnSpPr>
        <p:spPr>
          <a:xfrm flipV="1">
            <a:off x="8518375" y="2689860"/>
            <a:ext cx="0" cy="182880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194C551-F637-B052-12F6-A78BC216BF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69" b="6925"/>
          <a:stretch/>
        </p:blipFill>
        <p:spPr>
          <a:xfrm>
            <a:off x="5934713" y="249937"/>
            <a:ext cx="6019980" cy="29352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CDA2B-23DB-FC08-5EB2-3881488DF3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84" t="8080" b="7939"/>
          <a:stretch/>
        </p:blipFill>
        <p:spPr>
          <a:xfrm>
            <a:off x="0" y="249936"/>
            <a:ext cx="5898142" cy="31680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05AB77-B07D-E4CB-0116-2031A50CDD29}"/>
              </a:ext>
            </a:extLst>
          </p:cNvPr>
          <p:cNvSpPr txBox="1"/>
          <p:nvPr/>
        </p:nvSpPr>
        <p:spPr>
          <a:xfrm>
            <a:off x="7783322" y="65270"/>
            <a:ext cx="276167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Cross Section Cut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BA2301-75F4-3AB8-079D-A1EA73647F8F}"/>
              </a:ext>
            </a:extLst>
          </p:cNvPr>
          <p:cNvSpPr txBox="1"/>
          <p:nvPr/>
        </p:nvSpPr>
        <p:spPr>
          <a:xfrm>
            <a:off x="1406907" y="65270"/>
            <a:ext cx="268960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Side View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0B281D-0BC4-74F4-D3E7-F140A7CAF7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0770"/>
          <a:stretch/>
        </p:blipFill>
        <p:spPr>
          <a:xfrm>
            <a:off x="58062" y="3562112"/>
            <a:ext cx="5387296" cy="30596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0C9B650-4F00-7DE2-EDE2-6DE564F6A261}"/>
              </a:ext>
            </a:extLst>
          </p:cNvPr>
          <p:cNvSpPr txBox="1"/>
          <p:nvPr/>
        </p:nvSpPr>
        <p:spPr>
          <a:xfrm>
            <a:off x="1406907" y="3377446"/>
            <a:ext cx="268960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Side Tilt View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CCA053-DEA8-18A3-EF46-A5E1A1C30138}"/>
              </a:ext>
            </a:extLst>
          </p:cNvPr>
          <p:cNvCxnSpPr>
            <a:cxnSpLocks/>
          </p:cNvCxnSpPr>
          <p:nvPr/>
        </p:nvCxnSpPr>
        <p:spPr>
          <a:xfrm flipV="1">
            <a:off x="6495900" y="3143885"/>
            <a:ext cx="0" cy="138430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E36662C-E613-7C7D-AA65-F94A69EC1683}"/>
              </a:ext>
            </a:extLst>
          </p:cNvPr>
          <p:cNvCxnSpPr>
            <a:cxnSpLocks/>
          </p:cNvCxnSpPr>
          <p:nvPr/>
        </p:nvCxnSpPr>
        <p:spPr>
          <a:xfrm flipV="1">
            <a:off x="11472713" y="3037523"/>
            <a:ext cx="0" cy="566737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532CA2E-7B94-2313-F309-5393202393EB}"/>
              </a:ext>
            </a:extLst>
          </p:cNvPr>
          <p:cNvGrpSpPr/>
          <p:nvPr/>
        </p:nvGrpSpPr>
        <p:grpSpPr>
          <a:xfrm>
            <a:off x="6816576" y="3027998"/>
            <a:ext cx="4361013" cy="1500187"/>
            <a:chOff x="6816576" y="3271838"/>
            <a:chExt cx="4361013" cy="1500187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969F465-4214-9AC4-B1ED-43A971F5C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6100" y="3271838"/>
              <a:ext cx="0" cy="1500187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8EBE891-55F0-CD2B-FBA4-B921E01AA2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1375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E24C66D-7E53-12D1-707F-E07B114128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2525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C73EF1B-B5A8-6492-62BD-7ED6D1AFD0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43675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2BB3277-E92C-8206-878C-3A2CC1526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0063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18B0882-6976-5644-C23A-BBF32E41A2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61213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C5E6DC2-C6A6-D654-4F71-DE489689EA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2363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4B03502-0E86-5B38-BDDF-64E5623DEF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78750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7980532-1E60-DD1B-C696-4671713459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89900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EEF4AA2-7CD2-7B0A-7B63-6FC4DB707C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1050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B66B519-8B17-5D46-1704-9293D6568F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12200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98401BB-CE1B-2A5A-84D6-8B8288C054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4500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29B1A45-FA64-395E-6A87-8C2122FFC3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50413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9472F2B-E8F6-B740-C0AB-62310CF31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1563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AA9EF8A-1975-11D7-4E4A-A18F3BA8D927}"/>
                </a:ext>
              </a:extLst>
            </p:cNvPr>
            <p:cNvCxnSpPr>
              <a:cxnSpLocks/>
            </p:cNvCxnSpPr>
            <p:nvPr/>
          </p:nvCxnSpPr>
          <p:spPr>
            <a:xfrm>
              <a:off x="6816576" y="3613666"/>
              <a:ext cx="4361013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57AF188-74BE-96F1-D567-9D7B7E6464A6}"/>
              </a:ext>
            </a:extLst>
          </p:cNvPr>
          <p:cNvCxnSpPr>
            <a:cxnSpLocks/>
          </p:cNvCxnSpPr>
          <p:nvPr/>
        </p:nvCxnSpPr>
        <p:spPr>
          <a:xfrm flipV="1">
            <a:off x="8518375" y="2418398"/>
            <a:ext cx="0" cy="895349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58430CC-1D18-9854-26B8-7438EB410C18}"/>
              </a:ext>
            </a:extLst>
          </p:cNvPr>
          <p:cNvCxnSpPr>
            <a:cxnSpLocks/>
          </p:cNvCxnSpPr>
          <p:nvPr/>
        </p:nvCxnSpPr>
        <p:spPr>
          <a:xfrm flipV="1">
            <a:off x="10690075" y="2427923"/>
            <a:ext cx="0" cy="842962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785D520D-0259-1D27-B68D-05BBF580E9FA}"/>
              </a:ext>
            </a:extLst>
          </p:cNvPr>
          <p:cNvSpPr/>
          <p:nvPr/>
        </p:nvSpPr>
        <p:spPr>
          <a:xfrm>
            <a:off x="6390332" y="4528185"/>
            <a:ext cx="211136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6B19B87-F4A7-9A73-B037-5263A2CA60DF}"/>
              </a:ext>
            </a:extLst>
          </p:cNvPr>
          <p:cNvSpPr/>
          <p:nvPr/>
        </p:nvSpPr>
        <p:spPr>
          <a:xfrm>
            <a:off x="6711008" y="4528185"/>
            <a:ext cx="211136" cy="304800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67D3D33-2915-6107-1557-15FC36D2AA6A}"/>
              </a:ext>
            </a:extLst>
          </p:cNvPr>
          <p:cNvSpPr/>
          <p:nvPr/>
        </p:nvSpPr>
        <p:spPr>
          <a:xfrm>
            <a:off x="8412807" y="4528185"/>
            <a:ext cx="211136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8410F1C6-AAC7-DCDD-2BEB-788D6A3AA341}"/>
              </a:ext>
            </a:extLst>
          </p:cNvPr>
          <p:cNvSpPr/>
          <p:nvPr/>
        </p:nvSpPr>
        <p:spPr>
          <a:xfrm>
            <a:off x="10124131" y="4528185"/>
            <a:ext cx="211136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DF9569E1-B285-0BF5-B228-AB9247FFA4F9}"/>
              </a:ext>
            </a:extLst>
          </p:cNvPr>
          <p:cNvSpPr/>
          <p:nvPr/>
        </p:nvSpPr>
        <p:spPr>
          <a:xfrm>
            <a:off x="10584507" y="4528185"/>
            <a:ext cx="211136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B8808-A86C-A1CE-73FF-E7A05549BC8A}"/>
              </a:ext>
            </a:extLst>
          </p:cNvPr>
          <p:cNvSpPr/>
          <p:nvPr/>
        </p:nvSpPr>
        <p:spPr>
          <a:xfrm>
            <a:off x="9341494" y="4528184"/>
            <a:ext cx="211136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37A0F5A-DE05-0CB0-2EF6-D3BF2AB922B0}"/>
              </a:ext>
            </a:extLst>
          </p:cNvPr>
          <p:cNvCxnSpPr>
            <a:cxnSpLocks/>
          </p:cNvCxnSpPr>
          <p:nvPr/>
        </p:nvCxnSpPr>
        <p:spPr>
          <a:xfrm flipV="1">
            <a:off x="10223350" y="3037523"/>
            <a:ext cx="0" cy="233362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C3EEB891-AD17-271F-651D-1F7EF90AC04B}"/>
              </a:ext>
            </a:extLst>
          </p:cNvPr>
          <p:cNvSpPr txBox="1"/>
          <p:nvPr/>
        </p:nvSpPr>
        <p:spPr>
          <a:xfrm>
            <a:off x="7137250" y="4879691"/>
            <a:ext cx="4305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 </a:t>
            </a:r>
            <a:r>
              <a:rPr lang="en-US" sz="2000" dirty="0"/>
              <a:t>– Collection Plane</a:t>
            </a:r>
            <a:br>
              <a:rPr lang="en-US" sz="2000" dirty="0"/>
            </a:br>
            <a:r>
              <a:rPr lang="en-US" sz="2000" b="1" dirty="0"/>
              <a:t>B</a:t>
            </a:r>
            <a:r>
              <a:rPr lang="en-US" sz="2000" dirty="0"/>
              <a:t> – Electron Field Rings</a:t>
            </a:r>
            <a:br>
              <a:rPr lang="en-US" sz="2000" dirty="0"/>
            </a:br>
            <a:r>
              <a:rPr lang="en-US" sz="2000" b="1" dirty="0"/>
              <a:t>C</a:t>
            </a:r>
            <a:r>
              <a:rPr lang="en-US" sz="2000" dirty="0"/>
              <a:t> – Electron Drift Region</a:t>
            </a:r>
            <a:br>
              <a:rPr lang="en-US" sz="2000" dirty="0"/>
            </a:br>
            <a:r>
              <a:rPr lang="en-US" sz="2000" b="1" dirty="0"/>
              <a:t>D</a:t>
            </a:r>
            <a:r>
              <a:rPr lang="en-US" sz="2000" dirty="0"/>
              <a:t> – High Density Polyethylene</a:t>
            </a:r>
          </a:p>
          <a:p>
            <a:r>
              <a:rPr lang="en-US" sz="2000" b="1" dirty="0"/>
              <a:t>E</a:t>
            </a:r>
            <a:r>
              <a:rPr lang="en-US" sz="2000" dirty="0"/>
              <a:t> – Hexagon Mesh Grid Field Rings</a:t>
            </a:r>
            <a:br>
              <a:rPr lang="en-US" sz="2000" dirty="0"/>
            </a:br>
            <a:r>
              <a:rPr lang="en-US" sz="2000" b="1" dirty="0"/>
              <a:t>F</a:t>
            </a:r>
            <a:r>
              <a:rPr lang="en-US" sz="2000" dirty="0"/>
              <a:t> – Buffer Region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3CEEDE2-C08B-624C-693E-6652FAB716D0}"/>
              </a:ext>
            </a:extLst>
          </p:cNvPr>
          <p:cNvCxnSpPr/>
          <p:nvPr/>
        </p:nvCxnSpPr>
        <p:spPr>
          <a:xfrm>
            <a:off x="10223350" y="3586163"/>
            <a:ext cx="1249363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BEB77F5-1CD2-2113-0B32-35AE90561C15}"/>
              </a:ext>
            </a:extLst>
          </p:cNvPr>
          <p:cNvCxnSpPr>
            <a:cxnSpLocks/>
          </p:cNvCxnSpPr>
          <p:nvPr/>
        </p:nvCxnSpPr>
        <p:spPr>
          <a:xfrm flipV="1">
            <a:off x="9447062" y="2952750"/>
            <a:ext cx="1281" cy="360997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068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94C551-F637-B052-12F6-A78BC216BF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75" t="10957" r="6047" b="6925"/>
          <a:stretch/>
        </p:blipFill>
        <p:spPr>
          <a:xfrm>
            <a:off x="232030" y="434603"/>
            <a:ext cx="11188700" cy="59887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BA2301-75F4-3AB8-079D-A1EA73647F8F}"/>
              </a:ext>
            </a:extLst>
          </p:cNvPr>
          <p:cNvSpPr txBox="1"/>
          <p:nvPr/>
        </p:nvSpPr>
        <p:spPr>
          <a:xfrm>
            <a:off x="3908425" y="182548"/>
            <a:ext cx="437515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TPC Regions of Interest for Simulation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210D5D0-CDC2-BB5F-C93E-7BBC9B5E2EC4}"/>
              </a:ext>
            </a:extLst>
          </p:cNvPr>
          <p:cNvSpPr/>
          <p:nvPr/>
        </p:nvSpPr>
        <p:spPr>
          <a:xfrm>
            <a:off x="472258" y="1397000"/>
            <a:ext cx="7731600" cy="4070350"/>
          </a:xfrm>
          <a:prstGeom prst="round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Charge Drift Region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DB3A6C5-AAA6-EFA8-1726-ABAB715FBB44}"/>
              </a:ext>
            </a:extLst>
          </p:cNvPr>
          <p:cNvSpPr/>
          <p:nvPr/>
        </p:nvSpPr>
        <p:spPr>
          <a:xfrm>
            <a:off x="8692525" y="1397000"/>
            <a:ext cx="2146926" cy="4070350"/>
          </a:xfrm>
          <a:prstGeom prst="round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Buffer Region</a:t>
            </a:r>
          </a:p>
        </p:txBody>
      </p:sp>
    </p:spTree>
    <p:extLst>
      <p:ext uri="{BB962C8B-B14F-4D97-AF65-F5344CB8AC3E}">
        <p14:creationId xmlns:p14="http://schemas.microsoft.com/office/powerpoint/2010/main" val="1310370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94C551-F637-B052-12F6-A78BC216BF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75" t="10957" r="6047" b="6925"/>
          <a:stretch/>
        </p:blipFill>
        <p:spPr>
          <a:xfrm>
            <a:off x="450089" y="1208034"/>
            <a:ext cx="5297760" cy="28356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BA2301-75F4-3AB8-079D-A1EA73647F8F}"/>
              </a:ext>
            </a:extLst>
          </p:cNvPr>
          <p:cNvSpPr txBox="1"/>
          <p:nvPr/>
        </p:nvSpPr>
        <p:spPr>
          <a:xfrm>
            <a:off x="3908425" y="182548"/>
            <a:ext cx="43751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TPC Field Configurations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80809E-943A-16A1-1F34-E266A20714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75" t="10957" r="6047" b="6925"/>
          <a:stretch/>
        </p:blipFill>
        <p:spPr>
          <a:xfrm>
            <a:off x="6550587" y="1208034"/>
            <a:ext cx="5297760" cy="2835646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94170C37-BA1D-CC48-B466-2664B5593E91}"/>
              </a:ext>
            </a:extLst>
          </p:cNvPr>
          <p:cNvSpPr/>
          <p:nvPr/>
        </p:nvSpPr>
        <p:spPr>
          <a:xfrm>
            <a:off x="1084964" y="2567722"/>
            <a:ext cx="2811990" cy="195077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11AD1B3-8383-F0F4-F0D3-A7BEFB70865C}"/>
              </a:ext>
            </a:extLst>
          </p:cNvPr>
          <p:cNvSpPr/>
          <p:nvPr/>
        </p:nvSpPr>
        <p:spPr>
          <a:xfrm rot="10800000">
            <a:off x="1084964" y="2349850"/>
            <a:ext cx="2811990" cy="195077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9C3EAC3-8931-248F-509A-BA5254F03666}"/>
              </a:ext>
            </a:extLst>
          </p:cNvPr>
          <p:cNvSpPr/>
          <p:nvPr/>
        </p:nvSpPr>
        <p:spPr>
          <a:xfrm rot="10800000">
            <a:off x="4677349" y="2567720"/>
            <a:ext cx="482334" cy="195077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458609B-0188-11C9-8890-42DECA1860C0}"/>
              </a:ext>
            </a:extLst>
          </p:cNvPr>
          <p:cNvSpPr/>
          <p:nvPr/>
        </p:nvSpPr>
        <p:spPr>
          <a:xfrm rot="10800000" flipH="1">
            <a:off x="4695763" y="2367392"/>
            <a:ext cx="482334" cy="195077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7E4B9B-57E0-3CEE-469F-F001D2CEEEC7}"/>
              </a:ext>
            </a:extLst>
          </p:cNvPr>
          <p:cNvCxnSpPr>
            <a:cxnSpLocks/>
          </p:cNvCxnSpPr>
          <p:nvPr/>
        </p:nvCxnSpPr>
        <p:spPr>
          <a:xfrm flipV="1">
            <a:off x="4326359" y="3904615"/>
            <a:ext cx="0" cy="490696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26A023B-C6E0-67F6-4714-C41E14E67F0F}"/>
              </a:ext>
            </a:extLst>
          </p:cNvPr>
          <p:cNvSpPr/>
          <p:nvPr/>
        </p:nvSpPr>
        <p:spPr>
          <a:xfrm>
            <a:off x="3966789" y="4395311"/>
            <a:ext cx="719140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HV 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980D17-9B1E-08AB-D44D-C95EEC79B096}"/>
              </a:ext>
            </a:extLst>
          </p:cNvPr>
          <p:cNvCxnSpPr>
            <a:cxnSpLocks/>
          </p:cNvCxnSpPr>
          <p:nvPr/>
        </p:nvCxnSpPr>
        <p:spPr>
          <a:xfrm flipV="1">
            <a:off x="10269961" y="3904615"/>
            <a:ext cx="0" cy="490696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F16A53E-6E02-B61F-4445-14289E870C9E}"/>
              </a:ext>
            </a:extLst>
          </p:cNvPr>
          <p:cNvSpPr/>
          <p:nvPr/>
        </p:nvSpPr>
        <p:spPr>
          <a:xfrm>
            <a:off x="9910391" y="4395311"/>
            <a:ext cx="719140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HV -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447D54-94A1-4261-F915-06C80645B345}"/>
              </a:ext>
            </a:extLst>
          </p:cNvPr>
          <p:cNvSpPr txBox="1"/>
          <p:nvPr/>
        </p:nvSpPr>
        <p:spPr>
          <a:xfrm>
            <a:off x="810950" y="732838"/>
            <a:ext cx="43751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Positive Voltage Bias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F56A8D-6EEB-DCAC-8B31-602561CCBC04}"/>
              </a:ext>
            </a:extLst>
          </p:cNvPr>
          <p:cNvSpPr txBox="1"/>
          <p:nvPr/>
        </p:nvSpPr>
        <p:spPr>
          <a:xfrm>
            <a:off x="7011892" y="732838"/>
            <a:ext cx="43751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Negative Voltage Bias 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114014F-9FAA-AB81-2548-7FD40BAF852A}"/>
              </a:ext>
            </a:extLst>
          </p:cNvPr>
          <p:cNvSpPr/>
          <p:nvPr/>
        </p:nvSpPr>
        <p:spPr>
          <a:xfrm rot="10800000">
            <a:off x="7061900" y="2567723"/>
            <a:ext cx="2811990" cy="195077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AECA4E1-B209-D88A-2474-325897531CB7}"/>
              </a:ext>
            </a:extLst>
          </p:cNvPr>
          <p:cNvSpPr/>
          <p:nvPr/>
        </p:nvSpPr>
        <p:spPr>
          <a:xfrm>
            <a:off x="7061900" y="2349851"/>
            <a:ext cx="2811990" cy="195077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1300E5C-C2E6-4BD8-792D-E65317FD2298}"/>
              </a:ext>
            </a:extLst>
          </p:cNvPr>
          <p:cNvSpPr/>
          <p:nvPr/>
        </p:nvSpPr>
        <p:spPr>
          <a:xfrm>
            <a:off x="10672699" y="2567721"/>
            <a:ext cx="482334" cy="195077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45A70B8-1976-DE30-D75A-4DE18B5305D5}"/>
              </a:ext>
            </a:extLst>
          </p:cNvPr>
          <p:cNvSpPr/>
          <p:nvPr/>
        </p:nvSpPr>
        <p:spPr>
          <a:xfrm flipH="1">
            <a:off x="10672699" y="2367393"/>
            <a:ext cx="482334" cy="195077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2FC3D18-0F0A-8CB4-2674-67E9C5A1B24D}"/>
              </a:ext>
            </a:extLst>
          </p:cNvPr>
          <p:cNvSpPr/>
          <p:nvPr/>
        </p:nvSpPr>
        <p:spPr>
          <a:xfrm rot="10800000" flipH="1">
            <a:off x="4751644" y="5656391"/>
            <a:ext cx="482334" cy="195077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39E9F89-4B36-89DC-9D60-788099F64925}"/>
              </a:ext>
            </a:extLst>
          </p:cNvPr>
          <p:cNvSpPr/>
          <p:nvPr/>
        </p:nvSpPr>
        <p:spPr>
          <a:xfrm rot="10800000">
            <a:off x="4751644" y="5962494"/>
            <a:ext cx="482334" cy="195077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4284AA-7FD8-CCDA-0D84-FAF1ADECD138}"/>
              </a:ext>
            </a:extLst>
          </p:cNvPr>
          <p:cNvSpPr txBox="1"/>
          <p:nvPr/>
        </p:nvSpPr>
        <p:spPr>
          <a:xfrm>
            <a:off x="4695763" y="5597221"/>
            <a:ext cx="295275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Force on Positive Charges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D620B2-DC86-41FA-D946-0DE52F5BEF1E}"/>
              </a:ext>
            </a:extLst>
          </p:cNvPr>
          <p:cNvSpPr txBox="1"/>
          <p:nvPr/>
        </p:nvSpPr>
        <p:spPr>
          <a:xfrm>
            <a:off x="4695763" y="5906143"/>
            <a:ext cx="295275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Force on Negative Charges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684B69-06B7-A69C-4874-0D3E4FAFA575}"/>
              </a:ext>
            </a:extLst>
          </p:cNvPr>
          <p:cNvSpPr txBox="1"/>
          <p:nvPr/>
        </p:nvSpPr>
        <p:spPr>
          <a:xfrm>
            <a:off x="4695763" y="5295084"/>
            <a:ext cx="295275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Legend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0F1BAB5-C012-4D36-CE76-72A4E8DF284C}"/>
              </a:ext>
            </a:extLst>
          </p:cNvPr>
          <p:cNvCxnSpPr>
            <a:cxnSpLocks/>
          </p:cNvCxnSpPr>
          <p:nvPr/>
        </p:nvCxnSpPr>
        <p:spPr>
          <a:xfrm flipV="1">
            <a:off x="5614139" y="3904615"/>
            <a:ext cx="0" cy="490696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AD36E64-EF99-3632-E7BD-456B0402D62B}"/>
              </a:ext>
            </a:extLst>
          </p:cNvPr>
          <p:cNvSpPr/>
          <p:nvPr/>
        </p:nvSpPr>
        <p:spPr>
          <a:xfrm>
            <a:off x="5254569" y="4395311"/>
            <a:ext cx="719140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 = 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0924CA5-6B91-7939-083B-C837F3D04F33}"/>
              </a:ext>
            </a:extLst>
          </p:cNvPr>
          <p:cNvCxnSpPr>
            <a:cxnSpLocks/>
          </p:cNvCxnSpPr>
          <p:nvPr/>
        </p:nvCxnSpPr>
        <p:spPr>
          <a:xfrm flipV="1">
            <a:off x="11710881" y="3904615"/>
            <a:ext cx="0" cy="490696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259C76C-BB5E-D020-3881-91E75AE1B7ED}"/>
              </a:ext>
            </a:extLst>
          </p:cNvPr>
          <p:cNvSpPr/>
          <p:nvPr/>
        </p:nvSpPr>
        <p:spPr>
          <a:xfrm>
            <a:off x="11351311" y="4395311"/>
            <a:ext cx="719140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 = 0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ED2C334-11FB-94A6-8A2A-645F0F8E706D}"/>
              </a:ext>
            </a:extLst>
          </p:cNvPr>
          <p:cNvCxnSpPr>
            <a:cxnSpLocks/>
          </p:cNvCxnSpPr>
          <p:nvPr/>
        </p:nvCxnSpPr>
        <p:spPr>
          <a:xfrm flipV="1">
            <a:off x="6612259" y="4002881"/>
            <a:ext cx="0" cy="39243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BC9CD2E-DA15-8E9E-E981-2BBBAB60F1E4}"/>
              </a:ext>
            </a:extLst>
          </p:cNvPr>
          <p:cNvSpPr/>
          <p:nvPr/>
        </p:nvSpPr>
        <p:spPr>
          <a:xfrm>
            <a:off x="6256394" y="4395311"/>
            <a:ext cx="719140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 = 0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26E4C2-153E-CF5A-2FA0-FAEFDBFF4C71}"/>
              </a:ext>
            </a:extLst>
          </p:cNvPr>
          <p:cNvCxnSpPr>
            <a:cxnSpLocks/>
          </p:cNvCxnSpPr>
          <p:nvPr/>
        </p:nvCxnSpPr>
        <p:spPr>
          <a:xfrm flipV="1">
            <a:off x="513112" y="4002881"/>
            <a:ext cx="0" cy="39243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3B0F6FB-E26C-41E4-E0FB-FCC50A898999}"/>
              </a:ext>
            </a:extLst>
          </p:cNvPr>
          <p:cNvSpPr/>
          <p:nvPr/>
        </p:nvSpPr>
        <p:spPr>
          <a:xfrm>
            <a:off x="157247" y="4395311"/>
            <a:ext cx="719140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 = 0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388C164-94DA-DD0D-34ED-6561821707EF}"/>
              </a:ext>
            </a:extLst>
          </p:cNvPr>
          <p:cNvCxnSpPr>
            <a:cxnSpLocks/>
          </p:cNvCxnSpPr>
          <p:nvPr/>
        </p:nvCxnSpPr>
        <p:spPr>
          <a:xfrm>
            <a:off x="6096000" y="732838"/>
            <a:ext cx="0" cy="44563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4FC196A-45CE-458A-8DEF-14502AB19257}"/>
              </a:ext>
            </a:extLst>
          </p:cNvPr>
          <p:cNvSpPr txBox="1"/>
          <p:nvPr/>
        </p:nvSpPr>
        <p:spPr>
          <a:xfrm>
            <a:off x="4695763" y="6172915"/>
            <a:ext cx="3025775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Enlarged Arrows to express area of effect</a:t>
            </a:r>
          </a:p>
        </p:txBody>
      </p:sp>
    </p:spTree>
    <p:extLst>
      <p:ext uri="{BB962C8B-B14F-4D97-AF65-F5344CB8AC3E}">
        <p14:creationId xmlns:p14="http://schemas.microsoft.com/office/powerpoint/2010/main" val="553289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5C08B41-18E4-8B40-7563-05C66FBD2CD5}"/>
              </a:ext>
            </a:extLst>
          </p:cNvPr>
          <p:cNvSpPr txBox="1"/>
          <p:nvPr/>
        </p:nvSpPr>
        <p:spPr>
          <a:xfrm>
            <a:off x="3908425" y="144673"/>
            <a:ext cx="43751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Cage Potential Circuit Diagram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F01EA2-28B4-139E-3F60-61037C150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94" y="2812587"/>
            <a:ext cx="11662411" cy="17991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FD9D2D-BE09-BE1B-60F2-1D19B825E3B7}"/>
              </a:ext>
            </a:extLst>
          </p:cNvPr>
          <p:cNvSpPr txBox="1"/>
          <p:nvPr/>
        </p:nvSpPr>
        <p:spPr>
          <a:xfrm>
            <a:off x="3908425" y="2511227"/>
            <a:ext cx="43751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2D Render of PCB Board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3FA00A1-EB55-F536-CC99-9D252E11EA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92" b="5500"/>
          <a:stretch/>
        </p:blipFill>
        <p:spPr>
          <a:xfrm>
            <a:off x="358774" y="579158"/>
            <a:ext cx="11474450" cy="179911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864EAB9-78F1-3D25-C6FA-465424A8C122}"/>
              </a:ext>
            </a:extLst>
          </p:cNvPr>
          <p:cNvSpPr txBox="1"/>
          <p:nvPr/>
        </p:nvSpPr>
        <p:spPr>
          <a:xfrm>
            <a:off x="3810733" y="4632554"/>
            <a:ext cx="45705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Static Field Cage Calculations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87D5D13-5D2F-BE91-3E6D-06503A35C28D}"/>
                  </a:ext>
                </a:extLst>
              </p:cNvPr>
              <p:cNvSpPr txBox="1"/>
              <p:nvPr/>
            </p:nvSpPr>
            <p:spPr>
              <a:xfrm>
                <a:off x="854344" y="5528985"/>
                <a:ext cx="2757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,2,3,…16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87D5D13-5D2F-BE91-3E6D-06503A35C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344" y="5528985"/>
                <a:ext cx="2757101" cy="276999"/>
              </a:xfrm>
              <a:prstGeom prst="rect">
                <a:avLst/>
              </a:prstGeom>
              <a:blipFill>
                <a:blip r:embed="rId4"/>
                <a:stretch>
                  <a:fillRect l="-2876" r="-66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EBFF38-0395-48D3-FDB1-2BD9490173A2}"/>
                  </a:ext>
                </a:extLst>
              </p:cNvPr>
              <p:cNvSpPr txBox="1"/>
              <p:nvPr/>
            </p:nvSpPr>
            <p:spPr>
              <a:xfrm>
                <a:off x="809894" y="5825948"/>
                <a:ext cx="9621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EBFF38-0395-48D3-FDB1-2BD949017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94" y="5825948"/>
                <a:ext cx="962123" cy="276999"/>
              </a:xfrm>
              <a:prstGeom prst="rect">
                <a:avLst/>
              </a:prstGeom>
              <a:blipFill>
                <a:blip r:embed="rId5"/>
                <a:stretch>
                  <a:fillRect l="-5696" r="-5063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D5CE15E-AC89-36CC-8B49-94E3EAE4A470}"/>
                  </a:ext>
                </a:extLst>
              </p:cNvPr>
              <p:cNvSpPr txBox="1"/>
              <p:nvPr/>
            </p:nvSpPr>
            <p:spPr>
              <a:xfrm>
                <a:off x="809894" y="6122911"/>
                <a:ext cx="919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D5CE15E-AC89-36CC-8B49-94E3EAE4A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94" y="6122911"/>
                <a:ext cx="919033" cy="276999"/>
              </a:xfrm>
              <a:prstGeom prst="rect">
                <a:avLst/>
              </a:prstGeom>
              <a:blipFill>
                <a:blip r:embed="rId6"/>
                <a:stretch>
                  <a:fillRect l="-6623" r="-529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1BE5CA-2B2E-18BF-F355-675DAAE108CD}"/>
                  </a:ext>
                </a:extLst>
              </p:cNvPr>
              <p:cNvSpPr txBox="1"/>
              <p:nvPr/>
            </p:nvSpPr>
            <p:spPr>
              <a:xfrm>
                <a:off x="809894" y="6419874"/>
                <a:ext cx="9144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1BE5CA-2B2E-18BF-F355-675DAAE10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94" y="6419874"/>
                <a:ext cx="914416" cy="276999"/>
              </a:xfrm>
              <a:prstGeom prst="rect">
                <a:avLst/>
              </a:prstGeom>
              <a:blipFill>
                <a:blip r:embed="rId7"/>
                <a:stretch>
                  <a:fillRect l="-6000" r="-6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C01CA7-4215-E2EB-1FB2-BA60D3B521DA}"/>
                  </a:ext>
                </a:extLst>
              </p:cNvPr>
              <p:cNvSpPr txBox="1"/>
              <p:nvPr/>
            </p:nvSpPr>
            <p:spPr>
              <a:xfrm>
                <a:off x="3889234" y="5517091"/>
                <a:ext cx="1732910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𝐵𝑢𝑓𝑓𝑒𝑟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(4∗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C01CA7-4215-E2EB-1FB2-BA60D3B52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234" y="5517091"/>
                <a:ext cx="1732910" cy="567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DF852F7-D3C1-01A5-FB38-9DBBB6C96E6C}"/>
                  </a:ext>
                </a:extLst>
              </p:cNvPr>
              <p:cNvSpPr txBox="1"/>
              <p:nvPr/>
            </p:nvSpPr>
            <p:spPr>
              <a:xfrm>
                <a:off x="3889234" y="6159356"/>
                <a:ext cx="1698414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𝐷𝑟𝑖𝑓𝑡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DF852F7-D3C1-01A5-FB38-9DBBB6C96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234" y="6159356"/>
                <a:ext cx="1698414" cy="5677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C562E2D1-7E93-2EBE-6525-53A7CAB2EDA8}"/>
              </a:ext>
            </a:extLst>
          </p:cNvPr>
          <p:cNvSpPr txBox="1"/>
          <p:nvPr/>
        </p:nvSpPr>
        <p:spPr>
          <a:xfrm>
            <a:off x="809894" y="5116761"/>
            <a:ext cx="163485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Boundaries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B5A3E66-9699-65E4-33BF-7E50255A28AB}"/>
              </a:ext>
            </a:extLst>
          </p:cNvPr>
          <p:cNvSpPr txBox="1"/>
          <p:nvPr/>
        </p:nvSpPr>
        <p:spPr>
          <a:xfrm>
            <a:off x="3810733" y="5116760"/>
            <a:ext cx="163485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Currents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407FD51-1D40-6565-5F06-64D7F4B082FE}"/>
              </a:ext>
            </a:extLst>
          </p:cNvPr>
          <p:cNvSpPr txBox="1"/>
          <p:nvPr/>
        </p:nvSpPr>
        <p:spPr>
          <a:xfrm>
            <a:off x="6413257" y="5116761"/>
            <a:ext cx="214825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Voltage Drop per Resistor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904709F-D0A8-E617-270A-D0E02BCE2D72}"/>
                  </a:ext>
                </a:extLst>
              </p:cNvPr>
              <p:cNvSpPr txBox="1"/>
              <p:nvPr/>
            </p:nvSpPr>
            <p:spPr>
              <a:xfrm>
                <a:off x="6393051" y="5630348"/>
                <a:ext cx="2035301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𝐵𝑢𝑓𝑓𝑒𝑟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𝐷𝑟𝑖𝑓𝑡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904709F-D0A8-E617-270A-D0E02BCE2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051" y="5630348"/>
                <a:ext cx="2035301" cy="299249"/>
              </a:xfrm>
              <a:prstGeom prst="rect">
                <a:avLst/>
              </a:prstGeom>
              <a:blipFill>
                <a:blip r:embed="rId10"/>
                <a:stretch>
                  <a:fillRect l="-4192" r="-299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12E8D09-EA92-E25B-F606-19F6EDFAD31F}"/>
                  </a:ext>
                </a:extLst>
              </p:cNvPr>
              <p:cNvSpPr txBox="1"/>
              <p:nvPr/>
            </p:nvSpPr>
            <p:spPr>
              <a:xfrm>
                <a:off x="6393051" y="6278842"/>
                <a:ext cx="1872564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𝐷𝑟𝑖𝑓𝑡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𝐷𝑟𝑖𝑓𝑡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12E8D09-EA92-E25B-F606-19F6EDFAD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051" y="6278842"/>
                <a:ext cx="1872564" cy="299249"/>
              </a:xfrm>
              <a:prstGeom prst="rect">
                <a:avLst/>
              </a:prstGeom>
              <a:blipFill>
                <a:blip r:embed="rId11"/>
                <a:stretch>
                  <a:fillRect l="-4560" r="-65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B54BB6F0-803E-9C1B-ED60-35B8010CDE29}"/>
              </a:ext>
            </a:extLst>
          </p:cNvPr>
          <p:cNvSpPr txBox="1"/>
          <p:nvPr/>
        </p:nvSpPr>
        <p:spPr>
          <a:xfrm>
            <a:off x="9199259" y="5116761"/>
            <a:ext cx="198279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Voltage Drop / 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592C671-41C1-D085-1760-BA9DC0AA38CB}"/>
                  </a:ext>
                </a:extLst>
              </p:cNvPr>
              <p:cNvSpPr txBox="1"/>
              <p:nvPr/>
            </p:nvSpPr>
            <p:spPr>
              <a:xfrm>
                <a:off x="9199259" y="5528985"/>
                <a:ext cx="1816716" cy="524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𝐵𝑢𝑓𝑓𝑒𝑟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𝐵𝑢𝑓𝑓𝑒𝑟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592C671-41C1-D085-1760-BA9DC0AA3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9259" y="5528985"/>
                <a:ext cx="1816716" cy="5246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B4B349-329A-700A-59D6-1CB2E71BCE4E}"/>
                  </a:ext>
                </a:extLst>
              </p:cNvPr>
              <p:cNvSpPr txBox="1"/>
              <p:nvPr/>
            </p:nvSpPr>
            <p:spPr>
              <a:xfrm>
                <a:off x="9199259" y="6158063"/>
                <a:ext cx="1491242" cy="5264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𝐷𝑟𝑖𝑓𝑡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𝐷𝑟𝑖𝑓𝑡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B4B349-329A-700A-59D6-1CB2E71BC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9259" y="6158063"/>
                <a:ext cx="1491242" cy="52649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F71FF2F4-3F42-D681-9505-019F29E65D2E}"/>
              </a:ext>
            </a:extLst>
          </p:cNvPr>
          <p:cNvSpPr txBox="1"/>
          <p:nvPr/>
        </p:nvSpPr>
        <p:spPr>
          <a:xfrm>
            <a:off x="8747759" y="4479008"/>
            <a:ext cx="3025775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From Original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519265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E62E486-AC37-0DD3-1F0C-71E71A21ED26}"/>
              </a:ext>
            </a:extLst>
          </p:cNvPr>
          <p:cNvSpPr txBox="1"/>
          <p:nvPr/>
        </p:nvSpPr>
        <p:spPr>
          <a:xfrm>
            <a:off x="272789" y="176134"/>
            <a:ext cx="2940309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Excel Sheet Calculator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369CF3-183C-AB36-4DEC-BBF741F95E2B}"/>
              </a:ext>
            </a:extLst>
          </p:cNvPr>
          <p:cNvSpPr txBox="1"/>
          <p:nvPr/>
        </p:nvSpPr>
        <p:spPr>
          <a:xfrm>
            <a:off x="3213099" y="176134"/>
            <a:ext cx="4612518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COMSOL Simulation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147F649-6C33-C877-4513-CE7BE3D549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75" t="10957" r="6047" b="6925"/>
          <a:stretch/>
        </p:blipFill>
        <p:spPr>
          <a:xfrm rot="16200000">
            <a:off x="6698003" y="1985444"/>
            <a:ext cx="5758979" cy="308251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CEFCCF8-6063-2809-5FAA-6E7A7AF1DFF9}"/>
              </a:ext>
            </a:extLst>
          </p:cNvPr>
          <p:cNvGrpSpPr/>
          <p:nvPr/>
        </p:nvGrpSpPr>
        <p:grpSpPr>
          <a:xfrm rot="10800000">
            <a:off x="9343183" y="2893999"/>
            <a:ext cx="499852" cy="2920436"/>
            <a:chOff x="9343183" y="2893999"/>
            <a:chExt cx="499852" cy="2920436"/>
          </a:xfrm>
        </p:grpSpPr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EA56CE58-C3C1-15A7-12B9-A2A007E84C38}"/>
                </a:ext>
              </a:extLst>
            </p:cNvPr>
            <p:cNvSpPr/>
            <p:nvPr/>
          </p:nvSpPr>
          <p:spPr>
            <a:xfrm rot="5400000">
              <a:off x="7988997" y="4248185"/>
              <a:ext cx="2920434" cy="212062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2A293891-649B-D3A5-13BF-DC5A49D57273}"/>
                </a:ext>
              </a:extLst>
            </p:cNvPr>
            <p:cNvSpPr/>
            <p:nvPr/>
          </p:nvSpPr>
          <p:spPr>
            <a:xfrm rot="16200000">
              <a:off x="8276787" y="4248187"/>
              <a:ext cx="2920436" cy="21206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0AF9F03-E3C0-1075-2479-2437ED53D1E3}"/>
              </a:ext>
            </a:extLst>
          </p:cNvPr>
          <p:cNvGrpSpPr/>
          <p:nvPr/>
        </p:nvGrpSpPr>
        <p:grpSpPr>
          <a:xfrm rot="10800000">
            <a:off x="9343183" y="1194739"/>
            <a:ext cx="499852" cy="500937"/>
            <a:chOff x="9343183" y="1194739"/>
            <a:chExt cx="499852" cy="500937"/>
          </a:xfrm>
        </p:grpSpPr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EF1361FC-0531-66CA-1DDE-EAAE9177ED60}"/>
                </a:ext>
              </a:extLst>
            </p:cNvPr>
            <p:cNvSpPr/>
            <p:nvPr/>
          </p:nvSpPr>
          <p:spPr>
            <a:xfrm rot="16200000">
              <a:off x="9198744" y="1339178"/>
              <a:ext cx="500937" cy="212060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6504D514-9473-6031-1B9A-CE97CEA8C232}"/>
                </a:ext>
              </a:extLst>
            </p:cNvPr>
            <p:cNvSpPr/>
            <p:nvPr/>
          </p:nvSpPr>
          <p:spPr>
            <a:xfrm rot="16200000" flipH="1">
              <a:off x="9486537" y="1339177"/>
              <a:ext cx="500935" cy="21206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C29E358-76A0-7B0A-3725-0122CDBF18FB}"/>
              </a:ext>
            </a:extLst>
          </p:cNvPr>
          <p:cNvSpPr txBox="1"/>
          <p:nvPr/>
        </p:nvSpPr>
        <p:spPr>
          <a:xfrm>
            <a:off x="7825625" y="176133"/>
            <a:ext cx="4034819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Expected Drift Directions from Simulation Results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A3B2172-8E51-42BE-1B79-2DECC7A194D8}"/>
              </a:ext>
            </a:extLst>
          </p:cNvPr>
          <p:cNvCxnSpPr>
            <a:cxnSpLocks/>
          </p:cNvCxnSpPr>
          <p:nvPr/>
        </p:nvCxnSpPr>
        <p:spPr>
          <a:xfrm>
            <a:off x="7825625" y="176133"/>
            <a:ext cx="0" cy="65218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1600E67-5E8D-1311-B769-53BB98A0810E}"/>
              </a:ext>
            </a:extLst>
          </p:cNvPr>
          <p:cNvCxnSpPr>
            <a:cxnSpLocks/>
          </p:cNvCxnSpPr>
          <p:nvPr/>
        </p:nvCxnSpPr>
        <p:spPr>
          <a:xfrm>
            <a:off x="3213100" y="176133"/>
            <a:ext cx="0" cy="65218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4A7165B-1185-A9DF-7CED-90BBB71B7697}"/>
              </a:ext>
            </a:extLst>
          </p:cNvPr>
          <p:cNvSpPr txBox="1"/>
          <p:nvPr/>
        </p:nvSpPr>
        <p:spPr>
          <a:xfrm>
            <a:off x="268963" y="4192023"/>
            <a:ext cx="2600379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Changing the green box in the excel sheet will update all values. All other values are constant or set.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0EA7C80-3D69-8F3A-361C-FCAF39ABC2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130" r="24742"/>
          <a:stretch/>
        </p:blipFill>
        <p:spPr>
          <a:xfrm rot="10800000">
            <a:off x="3370255" y="621696"/>
            <a:ext cx="3600728" cy="581388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6B2D32E-A669-911A-6099-4BB5BF2686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1123" t="3211" r="529" b="1418"/>
          <a:stretch/>
        </p:blipFill>
        <p:spPr>
          <a:xfrm>
            <a:off x="6987402" y="526739"/>
            <a:ext cx="669210" cy="5941758"/>
          </a:xfrm>
          <a:prstGeom prst="rect">
            <a:avLst/>
          </a:prstGeom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97FE3FD-D1E4-3D41-FA08-7F46FF6362E4}"/>
              </a:ext>
            </a:extLst>
          </p:cNvPr>
          <p:cNvSpPr/>
          <p:nvPr/>
        </p:nvSpPr>
        <p:spPr>
          <a:xfrm>
            <a:off x="11003669" y="689122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B4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4602054D-4BAC-104B-9BAD-15E8D684A81B}"/>
              </a:ext>
            </a:extLst>
          </p:cNvPr>
          <p:cNvSpPr/>
          <p:nvPr/>
        </p:nvSpPr>
        <p:spPr>
          <a:xfrm>
            <a:off x="11003669" y="1041547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B3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CE62C2A-D7DE-8A3B-77CA-9E4A54A8849D}"/>
              </a:ext>
            </a:extLst>
          </p:cNvPr>
          <p:cNvSpPr/>
          <p:nvPr/>
        </p:nvSpPr>
        <p:spPr>
          <a:xfrm>
            <a:off x="11003669" y="1393972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B2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3D02DE5-3A38-3F8C-9AB9-DE8B9D926FE5}"/>
              </a:ext>
            </a:extLst>
          </p:cNvPr>
          <p:cNvSpPr/>
          <p:nvPr/>
        </p:nvSpPr>
        <p:spPr>
          <a:xfrm>
            <a:off x="11003669" y="1746397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B1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ABBCC71-2678-140D-ACB8-FCD2B7A68789}"/>
              </a:ext>
            </a:extLst>
          </p:cNvPr>
          <p:cNvSpPr/>
          <p:nvPr/>
        </p:nvSpPr>
        <p:spPr>
          <a:xfrm>
            <a:off x="11003669" y="2072562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HV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97C353C-D7EE-1C99-378E-A0155E2A3CF7}"/>
              </a:ext>
            </a:extLst>
          </p:cNvPr>
          <p:cNvSpPr/>
          <p:nvPr/>
        </p:nvSpPr>
        <p:spPr>
          <a:xfrm>
            <a:off x="11003669" y="2424987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D1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06434B9E-408E-A816-BF9C-4CA1F9716727}"/>
              </a:ext>
            </a:extLst>
          </p:cNvPr>
          <p:cNvSpPr/>
          <p:nvPr/>
        </p:nvSpPr>
        <p:spPr>
          <a:xfrm>
            <a:off x="11003669" y="2777412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D2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EA335EA-C189-FAF6-1C31-0527BCEF6E36}"/>
              </a:ext>
            </a:extLst>
          </p:cNvPr>
          <p:cNvSpPr/>
          <p:nvPr/>
        </p:nvSpPr>
        <p:spPr>
          <a:xfrm>
            <a:off x="11003669" y="3129837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D3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50A731F-9E4D-0613-2077-68E60856331E}"/>
              </a:ext>
            </a:extLst>
          </p:cNvPr>
          <p:cNvSpPr/>
          <p:nvPr/>
        </p:nvSpPr>
        <p:spPr>
          <a:xfrm>
            <a:off x="11003669" y="3447126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D4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F4BD5024-0846-B6A6-711D-9A58D9C3FBE5}"/>
              </a:ext>
            </a:extLst>
          </p:cNvPr>
          <p:cNvSpPr/>
          <p:nvPr/>
        </p:nvSpPr>
        <p:spPr>
          <a:xfrm>
            <a:off x="11003669" y="3799551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D5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BE675F5-8C7C-8D8C-90C7-318CBF3AE83B}"/>
              </a:ext>
            </a:extLst>
          </p:cNvPr>
          <p:cNvSpPr/>
          <p:nvPr/>
        </p:nvSpPr>
        <p:spPr>
          <a:xfrm>
            <a:off x="11003669" y="4151976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D6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3A42B1E-D06F-C30D-4FF1-94067DC21B2A}"/>
              </a:ext>
            </a:extLst>
          </p:cNvPr>
          <p:cNvSpPr/>
          <p:nvPr/>
        </p:nvSpPr>
        <p:spPr>
          <a:xfrm>
            <a:off x="11003669" y="4504401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D7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798BF1DE-D868-B4D7-D5C7-65321B835B5D}"/>
              </a:ext>
            </a:extLst>
          </p:cNvPr>
          <p:cNvSpPr/>
          <p:nvPr/>
        </p:nvSpPr>
        <p:spPr>
          <a:xfrm>
            <a:off x="11003669" y="4821690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D8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893FEC5C-B23B-49C1-E0F7-C10AB73CE4AA}"/>
              </a:ext>
            </a:extLst>
          </p:cNvPr>
          <p:cNvSpPr/>
          <p:nvPr/>
        </p:nvSpPr>
        <p:spPr>
          <a:xfrm>
            <a:off x="11003669" y="5174115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D9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40AD6F1D-E8FA-79AD-4333-6D68F289EC4C}"/>
              </a:ext>
            </a:extLst>
          </p:cNvPr>
          <p:cNvSpPr/>
          <p:nvPr/>
        </p:nvSpPr>
        <p:spPr>
          <a:xfrm>
            <a:off x="11003669" y="5526540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D10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9E5F1A34-DC27-7AD0-FA1E-62084AD3A4F3}"/>
              </a:ext>
            </a:extLst>
          </p:cNvPr>
          <p:cNvSpPr/>
          <p:nvPr/>
        </p:nvSpPr>
        <p:spPr>
          <a:xfrm>
            <a:off x="11003669" y="5878965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78C75C-D678-317C-6960-326C47DE7577}"/>
              </a:ext>
            </a:extLst>
          </p:cNvPr>
          <p:cNvSpPr txBox="1"/>
          <p:nvPr/>
        </p:nvSpPr>
        <p:spPr>
          <a:xfrm>
            <a:off x="8118085" y="6333134"/>
            <a:ext cx="3025775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Enlarged Arrows to express area of effect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049A06-493A-846A-A2D8-511ED01DF14F}"/>
              </a:ext>
            </a:extLst>
          </p:cNvPr>
          <p:cNvGrpSpPr/>
          <p:nvPr/>
        </p:nvGrpSpPr>
        <p:grpSpPr>
          <a:xfrm>
            <a:off x="262532" y="689122"/>
            <a:ext cx="2911710" cy="3159425"/>
            <a:chOff x="184536" y="575738"/>
            <a:chExt cx="2911710" cy="31594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FDE4141-66C7-4C27-E46B-E201ADEE4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2411" y="575738"/>
              <a:ext cx="2863835" cy="315942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2F952B3-EE6D-3680-6441-83B22CD1E88F}"/>
                </a:ext>
              </a:extLst>
            </p:cNvPr>
            <p:cNvSpPr txBox="1"/>
            <p:nvPr/>
          </p:nvSpPr>
          <p:spPr>
            <a:xfrm>
              <a:off x="184536" y="3045845"/>
              <a:ext cx="141684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Field Voltage Drop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B34D35-EA1F-352C-C7C7-4159B8E766E0}"/>
                </a:ext>
              </a:extLst>
            </p:cNvPr>
            <p:cNvSpPr txBox="1"/>
            <p:nvPr/>
          </p:nvSpPr>
          <p:spPr>
            <a:xfrm>
              <a:off x="564874" y="2517840"/>
              <a:ext cx="134990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/>
                <a:t>System Current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45A8F1-4571-414C-FF6D-F604EBD4D3D2}"/>
                </a:ext>
              </a:extLst>
            </p:cNvPr>
            <p:cNvSpPr txBox="1"/>
            <p:nvPr/>
          </p:nvSpPr>
          <p:spPr>
            <a:xfrm>
              <a:off x="184536" y="1989835"/>
              <a:ext cx="1704975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Field Section Currents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FE43AA-07F5-1FC3-7A9D-3DC43D2F8873}"/>
                </a:ext>
              </a:extLst>
            </p:cNvPr>
            <p:cNvSpPr txBox="1"/>
            <p:nvPr/>
          </p:nvSpPr>
          <p:spPr>
            <a:xfrm>
              <a:off x="184536" y="1461830"/>
              <a:ext cx="1704975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Number of Static Rings per Area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699AAB-9C58-CB4D-95B8-8F47A81EB6C6}"/>
                </a:ext>
              </a:extLst>
            </p:cNvPr>
            <p:cNvSpPr txBox="1"/>
            <p:nvPr/>
          </p:nvSpPr>
          <p:spPr>
            <a:xfrm>
              <a:off x="1037024" y="933825"/>
              <a:ext cx="90036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Resistor Value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1828AE-4F81-B6AC-524F-BAA57A23BDD9}"/>
                </a:ext>
              </a:extLst>
            </p:cNvPr>
            <p:cNvSpPr txBox="1"/>
            <p:nvPr/>
          </p:nvSpPr>
          <p:spPr>
            <a:xfrm>
              <a:off x="187457" y="933825"/>
              <a:ext cx="84296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Voltage In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FC659-F893-3C1A-CE09-18AFDDA3F9AF}"/>
              </a:ext>
            </a:extLst>
          </p:cNvPr>
          <p:cNvSpPr txBox="1"/>
          <p:nvPr/>
        </p:nvSpPr>
        <p:spPr>
          <a:xfrm>
            <a:off x="2151440" y="3682532"/>
            <a:ext cx="141684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Ring Bias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0D7C8AC-F800-BF3B-912F-85FB8DCA684E}"/>
              </a:ext>
            </a:extLst>
          </p:cNvPr>
          <p:cNvCxnSpPr>
            <a:cxnSpLocks/>
          </p:cNvCxnSpPr>
          <p:nvPr/>
        </p:nvCxnSpPr>
        <p:spPr>
          <a:xfrm>
            <a:off x="11860444" y="168076"/>
            <a:ext cx="0" cy="6521847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3F7801B6-FA13-264E-9174-7739F835E181}"/>
              </a:ext>
            </a:extLst>
          </p:cNvPr>
          <p:cNvSpPr/>
          <p:nvPr/>
        </p:nvSpPr>
        <p:spPr>
          <a:xfrm>
            <a:off x="272788" y="176133"/>
            <a:ext cx="11587656" cy="651378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29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0AF59F-7457-2749-B3E3-EC42EACF862D}"/>
              </a:ext>
            </a:extLst>
          </p:cNvPr>
          <p:cNvSpPr txBox="1"/>
          <p:nvPr/>
        </p:nvSpPr>
        <p:spPr>
          <a:xfrm>
            <a:off x="310783" y="185752"/>
            <a:ext cx="5231877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COMSOL Application for Field Cage Analysis of Real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93706E-6A91-A09E-1518-07EDC56390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08" r="2769"/>
          <a:stretch/>
        </p:blipFill>
        <p:spPr>
          <a:xfrm>
            <a:off x="310784" y="603315"/>
            <a:ext cx="5231877" cy="60689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BDB7D3-05C8-254B-C844-7A800E2D4BAC}"/>
              </a:ext>
            </a:extLst>
          </p:cNvPr>
          <p:cNvSpPr txBox="1"/>
          <p:nvPr/>
        </p:nvSpPr>
        <p:spPr>
          <a:xfrm>
            <a:off x="5642241" y="603315"/>
            <a:ext cx="6238975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The solutions to the UTAH TPC Electric Field have been set up in COMSOL. 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High Voltage can be adjusted for desired input voltage, then it can be solved using the [COMPUTE] button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Field Values can be exported as a .txt document using the [EXPORT DATA] button </a:t>
            </a:r>
            <a:br>
              <a:rPr lang="en-US" sz="1400" dirty="0"/>
            </a:br>
            <a:br>
              <a:rPr lang="en-US" sz="1400" dirty="0"/>
            </a:br>
            <a:r>
              <a:rPr lang="en-US" sz="1400" b="1" u="sng" dirty="0" err="1"/>
              <a:t>ElectricField.UTAHTPC.mph</a:t>
            </a:r>
            <a:r>
              <a:rPr lang="en-US" sz="1400" b="1" u="sng" dirty="0"/>
              <a:t> </a:t>
            </a:r>
            <a:r>
              <a:rPr lang="en-US" sz="1400" dirty="0"/>
              <a:t>can be used for initial analysis for field values.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Model contains only the “central” system and none of the mechanical supports.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10C4FD-0171-5817-DF17-104E9FAA68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00" t="7398" r="7782" b="8677"/>
          <a:stretch/>
        </p:blipFill>
        <p:spPr>
          <a:xfrm>
            <a:off x="6659657" y="3280971"/>
            <a:ext cx="4204142" cy="331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50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8425D6B-7621-BA34-05D7-39828F0D54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95" t="16568"/>
          <a:stretch/>
        </p:blipFill>
        <p:spPr>
          <a:xfrm>
            <a:off x="7981949" y="3925923"/>
            <a:ext cx="4021882" cy="2932077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B54E84-E825-E94F-DB18-97ED09E8C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3" t="10185" r="22810" b="1889"/>
          <a:stretch/>
        </p:blipFill>
        <p:spPr bwMode="auto">
          <a:xfrm>
            <a:off x="564784" y="692332"/>
            <a:ext cx="3631022" cy="597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721225-7350-F6FF-5083-065E59D6ACFD}"/>
              </a:ext>
            </a:extLst>
          </p:cNvPr>
          <p:cNvSpPr txBox="1"/>
          <p:nvPr/>
        </p:nvSpPr>
        <p:spPr>
          <a:xfrm>
            <a:off x="564784" y="185752"/>
            <a:ext cx="3631022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FDEAB2-3301-3CFC-43F1-A97DD3F8F7B7}"/>
              </a:ext>
            </a:extLst>
          </p:cNvPr>
          <p:cNvSpPr txBox="1"/>
          <p:nvPr/>
        </p:nvSpPr>
        <p:spPr>
          <a:xfrm>
            <a:off x="4305301" y="185752"/>
            <a:ext cx="3581398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UTAH-TPC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751313-3CA4-57FF-4B55-32A5073C4150}"/>
              </a:ext>
            </a:extLst>
          </p:cNvPr>
          <p:cNvSpPr txBox="1"/>
          <p:nvPr/>
        </p:nvSpPr>
        <p:spPr>
          <a:xfrm>
            <a:off x="7996194" y="185752"/>
            <a:ext cx="3581398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UTAH-TPC Pixel Simulation Model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41E964-46C0-8FD5-5772-BC2113A238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732" y="620486"/>
            <a:ext cx="3250535" cy="62375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B5C5C6-3169-ED3E-AF2F-9A962AD81CA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288" t="5000" r="7408" b="7804"/>
          <a:stretch/>
        </p:blipFill>
        <p:spPr>
          <a:xfrm>
            <a:off x="7996193" y="554500"/>
            <a:ext cx="3505039" cy="32974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D1C41E-259F-8158-F991-F65B094B1BB0}"/>
              </a:ext>
            </a:extLst>
          </p:cNvPr>
          <p:cNvSpPr txBox="1"/>
          <p:nvPr/>
        </p:nvSpPr>
        <p:spPr>
          <a:xfrm>
            <a:off x="7996193" y="539559"/>
            <a:ext cx="862057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Current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0134B1-0BBF-4E92-77A3-18DBDCDF1A2D}"/>
              </a:ext>
            </a:extLst>
          </p:cNvPr>
          <p:cNvSpPr txBox="1"/>
          <p:nvPr/>
        </p:nvSpPr>
        <p:spPr>
          <a:xfrm>
            <a:off x="7996193" y="3675161"/>
            <a:ext cx="862057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090600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F3F915B-DE78-FFBA-E157-EE047FB47458}"/>
              </a:ext>
            </a:extLst>
          </p:cNvPr>
          <p:cNvSpPr txBox="1"/>
          <p:nvPr/>
        </p:nvSpPr>
        <p:spPr>
          <a:xfrm>
            <a:off x="587192" y="141655"/>
            <a:ext cx="11017616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Neglected Geometries for Computation on Existing Models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2E43DE-9D11-1141-20FD-0AE277845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92" y="643024"/>
            <a:ext cx="3580864" cy="55854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705D64-26A3-6D52-43B6-C3AD8CB65D75}"/>
              </a:ext>
            </a:extLst>
          </p:cNvPr>
          <p:cNvSpPr txBox="1"/>
          <p:nvPr/>
        </p:nvSpPr>
        <p:spPr>
          <a:xfrm>
            <a:off x="4168056" y="2090172"/>
            <a:ext cx="7176064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PEEK Support rods and G10 legs are included in the COMSOL model, but for this computation they have been removed.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These components provide are placed for structural support; material is a dielectric for 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We are interested in the area inside, therefore, to reduce computation times for initial results they have been removed. 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They remain in the file but are removed using the [Delete Entities ‘</a:t>
            </a:r>
            <a:r>
              <a:rPr lang="en-US" sz="1400" i="1" dirty="0"/>
              <a:t>del 1’ </a:t>
            </a:r>
            <a:r>
              <a:rPr lang="en-US" sz="1400" dirty="0"/>
              <a:t>] function named “Negligible Geometries.” These components can be added if desired in the computation, but a custom finer mesh must be defined to create no overlap between curved surfaces.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42133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867</TotalTime>
  <Words>673</Words>
  <Application>Microsoft Office PowerPoint</Application>
  <PresentationFormat>Widescreen</PresentationFormat>
  <Paragraphs>162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Barajas Enriquez, Alfredo</dc:creator>
  <cp:lastModifiedBy>Barajas Enriquez, Alfredo</cp:lastModifiedBy>
  <cp:revision>16</cp:revision>
  <dcterms:created xsi:type="dcterms:W3CDTF">2024-09-07T21:11:29Z</dcterms:created>
  <dcterms:modified xsi:type="dcterms:W3CDTF">2024-10-01T22:16:31Z</dcterms:modified>
</cp:coreProperties>
</file>